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8" r:id="rId5"/>
    <p:sldId id="279" r:id="rId6"/>
    <p:sldId id="293" r:id="rId7"/>
    <p:sldId id="280" r:id="rId8"/>
    <p:sldId id="281" r:id="rId9"/>
    <p:sldId id="295" r:id="rId10"/>
    <p:sldId id="272" r:id="rId11"/>
    <p:sldId id="273" r:id="rId12"/>
    <p:sldId id="267" r:id="rId13"/>
    <p:sldId id="268" r:id="rId14"/>
    <p:sldId id="269" r:id="rId15"/>
    <p:sldId id="270" r:id="rId16"/>
    <p:sldId id="263" r:id="rId17"/>
    <p:sldId id="264" r:id="rId18"/>
    <p:sldId id="265" r:id="rId19"/>
    <p:sldId id="266" r:id="rId20"/>
    <p:sldId id="259" r:id="rId21"/>
    <p:sldId id="260" r:id="rId22"/>
    <p:sldId id="261" r:id="rId23"/>
    <p:sldId id="262" r:id="rId24"/>
    <p:sldId id="283" r:id="rId25"/>
    <p:sldId id="282" r:id="rId26"/>
    <p:sldId id="284" r:id="rId27"/>
    <p:sldId id="286" r:id="rId28"/>
    <p:sldId id="287" r:id="rId29"/>
    <p:sldId id="294" r:id="rId30"/>
    <p:sldId id="288" r:id="rId31"/>
    <p:sldId id="289" r:id="rId32"/>
    <p:sldId id="290" r:id="rId33"/>
    <p:sldId id="291" r:id="rId34"/>
    <p:sldId id="292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3822EE-6ED0-4841-9E3F-704E9968BBA5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FF474-CA61-4818-9FB6-7E32DF074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nutrition therapy &amp; the role of the nurse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Diet Therapy: NURS 2018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Nutrition care in hospitals is aimed at the role that nutrition plays in any acute process occurring during hospitalization as well as long-term goals.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Nutrition services include food service and clinical nutrition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Medical nutrition therapy is the assessment and treatment of illness or disease that relates to nutritional care.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"/>
            <a:ext cx="7239000" cy="82296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Malnutrition risk increases in the hospitalized client because of factors that decrease dietary intake, increase nutrient losses and lead to increased metabolic needs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provision of specialized nutrition support in the form of enteral or </a:t>
            </a:r>
            <a:r>
              <a:rPr lang="en-US" dirty="0" err="1" smtClean="0"/>
              <a:t>parenteral</a:t>
            </a:r>
            <a:r>
              <a:rPr lang="en-US" dirty="0" smtClean="0"/>
              <a:t> nutrition should be done after careful consideration of the indicators, risks and benefits of treatment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Palliative nutrition care involves providing hydration and nutrition in accordance with client centered decisions particularly in end of life care.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67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Hospital </a:t>
            </a:r>
            <a:r>
              <a:rPr lang="en-US" dirty="0"/>
              <a:t>patients usually spend most of their time in bed.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needs for energy are therefore lower than those of active persons of the same sex, age and weight.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some may have increased nutritional requirements. </a:t>
            </a:r>
            <a:r>
              <a:rPr lang="en-US" dirty="0" smtClean="0"/>
              <a:t>These </a:t>
            </a:r>
            <a:r>
              <a:rPr lang="en-US" dirty="0"/>
              <a:t>include </a:t>
            </a:r>
            <a:endParaRPr lang="en-US" dirty="0" smtClean="0"/>
          </a:p>
          <a:p>
            <a:pPr lvl="1"/>
            <a:r>
              <a:rPr lang="en-US" dirty="0" smtClean="0"/>
              <a:t>patients </a:t>
            </a:r>
            <a:r>
              <a:rPr lang="en-US" dirty="0"/>
              <a:t>who entered hospital undernourished;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are pregnant or lactating or have recently had a baby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those with diseases that require a special diet or extra nutrients.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Nutrition care in hospitals is aimed at the role that nutrition plays in any acute process occurring during hospitalization as well as long-term goals.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Nutrition services include food service and clinical nutrition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Medical nutrition therapy is the assessment and treatment of illness or disease that relates to nutritional care.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20040"/>
            <a:ext cx="7239000" cy="82296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Malnutrition risk increases in the hospitalized client because of factors that decrease dietary intake, increase nutrient losses and lead to increased metabolic needs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provision of specialized nutrition support in the form of enteral or </a:t>
            </a:r>
            <a:r>
              <a:rPr lang="en-US" dirty="0" err="1" smtClean="0"/>
              <a:t>parenteral</a:t>
            </a:r>
            <a:r>
              <a:rPr lang="en-US" dirty="0" smtClean="0"/>
              <a:t> nutrition should be done after careful consideration of the indicators, risks and benefits of treatment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Palliative nutrition care involves providing hydration and nutrition in accordance with client centered decisions particularly in end of life care.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1440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050536"/>
          </a:xfrm>
        </p:spPr>
        <p:txBody>
          <a:bodyPr/>
          <a:lstStyle/>
          <a:p>
            <a:r>
              <a:rPr lang="en-US" dirty="0" smtClean="0"/>
              <a:t>The nurse is a vital member of the interdisciplinary health care team providing nutrition support and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of the key processes in clinical nutrition in nutritional assessment which includes anthropometric and clinical measures of assessment.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01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Hospital </a:t>
            </a:r>
            <a:r>
              <a:rPr lang="en-US" dirty="0"/>
              <a:t>patients usually spend most of their time in bed.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needs for energy are therefore lower than those of active persons of the same sex, age and weight.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some may have increased nutritional requirements. </a:t>
            </a:r>
            <a:r>
              <a:rPr lang="en-US" dirty="0" smtClean="0"/>
              <a:t>These </a:t>
            </a:r>
            <a:r>
              <a:rPr lang="en-US" dirty="0"/>
              <a:t>include </a:t>
            </a:r>
            <a:endParaRPr lang="en-US" dirty="0" smtClean="0"/>
          </a:p>
          <a:p>
            <a:pPr lvl="1"/>
            <a:r>
              <a:rPr lang="en-US" dirty="0" smtClean="0"/>
              <a:t>patients </a:t>
            </a:r>
            <a:r>
              <a:rPr lang="en-US" dirty="0"/>
              <a:t>who entered hospital undernourished;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are pregnant or lactating or have recently had a baby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those with diseases that require a special diet or extra nutrients.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Nutrition care in hospitals is aimed at the role that nutrition plays in any acute process occurring during hospitalization as well as long-term goals.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Nutrition services include food service and clinical nutrition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Medical nutrition therapy is the assessment and treatment of illness or disease that relates to nutritional care.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"/>
            <a:ext cx="7239000" cy="82296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Malnutrition risk increases in the hospitalized client because of factors that decrease dietary intake, increase nutrient losses and lead to increased metabolic needs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provision of specialized nutrition support in the form of enteral or </a:t>
            </a:r>
            <a:r>
              <a:rPr lang="en-US" dirty="0" err="1" smtClean="0"/>
              <a:t>parenteral</a:t>
            </a:r>
            <a:r>
              <a:rPr lang="en-US" dirty="0" smtClean="0"/>
              <a:t> nutrition should be done after careful consideration of the indicators, risks and benefits of treatment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Palliative nutrition care involves providing hydration and nutrition in accordance with client centered decisions particularly in end of life care.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114300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257800"/>
          </a:xfrm>
        </p:spPr>
        <p:txBody>
          <a:bodyPr/>
          <a:lstStyle/>
          <a:p>
            <a:r>
              <a:rPr lang="en-US" dirty="0" smtClean="0"/>
              <a:t>The nurse is a vital member of the interdisciplinary health care team providing nutrition support and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of the key processes in clinical nutrition in nutritional assessment which includes anthropometric and clinical measures of assessment.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At the end of this presentation students will be able to: </a:t>
            </a:r>
          </a:p>
          <a:p>
            <a:r>
              <a:rPr lang="en-US" dirty="0" smtClean="0"/>
              <a:t>Describe the nutritional intake of persons who are institutionalized</a:t>
            </a:r>
          </a:p>
          <a:p>
            <a:r>
              <a:rPr lang="en-US" dirty="0" smtClean="0"/>
              <a:t>Explain the basis for determining the therapeutic nutritional requirements of individuals</a:t>
            </a:r>
          </a:p>
          <a:p>
            <a:r>
              <a:rPr lang="en-US" dirty="0" smtClean="0"/>
              <a:t>Use the concept of diet therapy in planning menus for patients</a:t>
            </a:r>
          </a:p>
          <a:p>
            <a:r>
              <a:rPr lang="en-US" dirty="0" smtClean="0"/>
              <a:t>Identify ways of incorporating dietary management in nursing care plans</a:t>
            </a:r>
          </a:p>
          <a:p>
            <a:r>
              <a:rPr lang="en-US" dirty="0" smtClean="0"/>
              <a:t>Describe the role of nurse in providing nutritional care to institutionalized individuals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Hospital </a:t>
            </a:r>
            <a:r>
              <a:rPr lang="en-US" dirty="0"/>
              <a:t>patients usually spend most of their time in bed.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needs for energy are therefore lower than those of active persons of the same sex, age and weight.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some may have increased nutritional requirements. </a:t>
            </a:r>
            <a:r>
              <a:rPr lang="en-US" dirty="0" smtClean="0"/>
              <a:t>These </a:t>
            </a:r>
            <a:r>
              <a:rPr lang="en-US" dirty="0"/>
              <a:t>include </a:t>
            </a:r>
            <a:endParaRPr lang="en-US" dirty="0" smtClean="0"/>
          </a:p>
          <a:p>
            <a:pPr lvl="1"/>
            <a:r>
              <a:rPr lang="en-US" dirty="0" smtClean="0"/>
              <a:t>patients </a:t>
            </a:r>
            <a:r>
              <a:rPr lang="en-US" dirty="0"/>
              <a:t>who entered hospital undernourished;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are pregnant or lactating or have recently had a baby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those with diseases that require a special diet or extra nutrients.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543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Nutrition care in hospitals is aimed at the role that nutrition plays in any acute process occurring during hospitalization as well as long-term goals.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Nutrition services include food service and clinical nutrition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Medical nutrition therapy is the assessment and treatment of illness or disease that relates to nutritional care.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82296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248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Malnutrition risk increases in the hospitalized client because of factors that decrease dietary intake, increase nutrient losses and lead to increased metabolic needs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provision of specialized nutrition support in the form of enteral or </a:t>
            </a:r>
            <a:r>
              <a:rPr lang="en-US" dirty="0" err="1" smtClean="0"/>
              <a:t>parenteral</a:t>
            </a:r>
            <a:r>
              <a:rPr lang="en-US" dirty="0" smtClean="0"/>
              <a:t> nutrition should be done after careful consideration of the indicators, risks and benefits of treatment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Palliative nutrition care </a:t>
            </a:r>
            <a:r>
              <a:rPr lang="en-US" dirty="0" smtClean="0"/>
              <a:t>involves providing hydration and nutrition in accordance with client centered decisions particularly in end of life care.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15200" cy="990600"/>
          </a:xfrm>
        </p:spPr>
        <p:txBody>
          <a:bodyPr/>
          <a:lstStyle/>
          <a:p>
            <a:r>
              <a:rPr lang="en-US" dirty="0" smtClean="0"/>
              <a:t>Hospitalized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5410200"/>
          </a:xfrm>
        </p:spPr>
        <p:txBody>
          <a:bodyPr/>
          <a:lstStyle/>
          <a:p>
            <a:r>
              <a:rPr lang="en-US" dirty="0" smtClean="0"/>
              <a:t>The nurse is a vital member of the interdisciplinary health care team providing nutrition support and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of the key processes in clinical nutrition </a:t>
            </a:r>
            <a:r>
              <a:rPr lang="en-US" dirty="0" smtClean="0"/>
              <a:t>is </a:t>
            </a:r>
            <a:r>
              <a:rPr lang="en-US" dirty="0" smtClean="0"/>
              <a:t>nutritional assessment which includes anthropometric and clinical measures of assessment.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Impact of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Being ill may have severe psychological impact on health and result in several health care conditions suited to the NANDA list:</a:t>
            </a:r>
          </a:p>
          <a:p>
            <a:r>
              <a:rPr lang="en-US" dirty="0" smtClean="0"/>
              <a:t>Emotional needs- caregiver role strain, sadness, anxiety, fear</a:t>
            </a:r>
          </a:p>
          <a:p>
            <a:r>
              <a:rPr lang="en-US" dirty="0" smtClean="0"/>
              <a:t>Ability to cope:- impaired coping, anticipatory grieving, depression, social isolation</a:t>
            </a:r>
          </a:p>
          <a:p>
            <a:r>
              <a:rPr lang="en-US" dirty="0" smtClean="0"/>
              <a:t>Institutional setting:- powerlessness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Illness:- Impact on food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Illness and institutionalization may impact negatively on dietary intake as they may impair:-</a:t>
            </a:r>
          </a:p>
          <a:p>
            <a:pPr lvl="1"/>
            <a:r>
              <a:rPr lang="en-US" dirty="0" smtClean="0"/>
              <a:t>Appetite- smells, appearance of food, texture may differ from what was consumed at home</a:t>
            </a:r>
          </a:p>
          <a:p>
            <a:pPr lvl="1"/>
            <a:r>
              <a:rPr lang="en-US" dirty="0" smtClean="0"/>
              <a:t>Acceptance and Rejection of foods:- pain, nausea, drowsiness, physical disabilities (temporary and permanent) may affect the willingness to accept or reject food</a:t>
            </a:r>
          </a:p>
          <a:p>
            <a:pPr lvl="1"/>
            <a:r>
              <a:rPr lang="en-US" dirty="0" smtClean="0"/>
              <a:t>Failure to eat:- the same conditions affecting acceptance may also </a:t>
            </a:r>
            <a:r>
              <a:rPr lang="en-US" dirty="0" smtClean="0"/>
              <a:t>affect and </a:t>
            </a:r>
            <a:r>
              <a:rPr lang="en-US" dirty="0" smtClean="0"/>
              <a:t>result in failure to eat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Nutritional Needs of the hospitalized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nutritional status of a patient at admission has implications for the management and outcome of the condition. Some nutritional issues that have negative impact on outcome and management are:-</a:t>
            </a:r>
          </a:p>
          <a:p>
            <a:pPr lvl="1"/>
            <a:r>
              <a:rPr lang="en-US" dirty="0" smtClean="0"/>
              <a:t>Undernutrition</a:t>
            </a:r>
          </a:p>
          <a:p>
            <a:pPr lvl="1"/>
            <a:r>
              <a:rPr lang="en-US" dirty="0" smtClean="0"/>
              <a:t>Loss of lean body mass</a:t>
            </a:r>
          </a:p>
          <a:p>
            <a:pPr lvl="1"/>
            <a:r>
              <a:rPr lang="en-US" dirty="0" smtClean="0"/>
              <a:t>Prolonged </a:t>
            </a:r>
            <a:r>
              <a:rPr lang="en-US" dirty="0" smtClean="0"/>
              <a:t>admission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These have negative </a:t>
            </a:r>
            <a:r>
              <a:rPr lang="en-US" dirty="0" smtClean="0"/>
              <a:t>impact</a:t>
            </a:r>
            <a:endParaRPr lang="en-US" dirty="0" smtClean="0"/>
          </a:p>
          <a:p>
            <a:pPr lvl="1"/>
            <a:r>
              <a:rPr lang="en-US" dirty="0" smtClean="0"/>
              <a:t>Co-morbidity</a:t>
            </a:r>
          </a:p>
          <a:p>
            <a:pPr lvl="1"/>
            <a:r>
              <a:rPr lang="en-US" dirty="0" smtClean="0"/>
              <a:t>Opportunistic infections</a:t>
            </a:r>
          </a:p>
          <a:p>
            <a:pPr lvl="1"/>
            <a:r>
              <a:rPr lang="en-US" dirty="0" smtClean="0"/>
              <a:t>Length of stay </a:t>
            </a:r>
          </a:p>
          <a:p>
            <a:pPr lvl="1"/>
            <a:r>
              <a:rPr lang="en-US" dirty="0" smtClean="0"/>
              <a:t>Mortality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Nutritional Needs of the hospitalized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0688" cy="4800600"/>
          </a:xfrm>
        </p:spPr>
        <p:txBody>
          <a:bodyPr/>
          <a:lstStyle/>
          <a:p>
            <a:r>
              <a:rPr lang="en-US" dirty="0" smtClean="0"/>
              <a:t>Basis of determining needs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133600"/>
          <a:ext cx="7696200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873"/>
                <a:gridCol w="4906327"/>
              </a:tblGrid>
              <a:tr h="904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Predictive Equation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Formulae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Harris-Benedict (males)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66.45 +13.75 * wt + 5 * ht - 6.75 * age</a:t>
                      </a:r>
                      <a:endParaRPr lang="en-US" sz="2000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Harris-Benedict (females)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655.09 + 9.56 * wt + 1.84 * ht - 4.67 * age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Mifflin-St. </a:t>
                      </a:r>
                      <a:r>
                        <a:rPr lang="en-US" sz="2000" dirty="0" err="1" smtClean="0"/>
                        <a:t>Jeor</a:t>
                      </a:r>
                      <a:r>
                        <a:rPr lang="en-US" sz="2000" dirty="0" smtClean="0"/>
                        <a:t> (males)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9.99 * wt+6.25* ht - 4 .92 * age + 5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Mifflin-St. </a:t>
                      </a:r>
                      <a:r>
                        <a:rPr lang="en-US" sz="2000" dirty="0" err="1" smtClean="0"/>
                        <a:t>Jeor</a:t>
                      </a:r>
                      <a:r>
                        <a:rPr lang="en-US" sz="2000" dirty="0" smtClean="0"/>
                        <a:t> (females)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9.99</a:t>
                      </a:r>
                      <a:r>
                        <a:rPr lang="en-US" sz="2000" baseline="0" dirty="0" smtClean="0"/>
                        <a:t> * wt + 6.25 * ht – 4.92 * age - 161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WHO (males) [18-30 years]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15.3 * wt + 679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WHO (females) [18-30 years]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14.7 * wt + 496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64124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Tucker &amp; </a:t>
            </a:r>
            <a:r>
              <a:rPr lang="en-US" dirty="0" err="1" smtClean="0"/>
              <a:t>Dauffenbach</a:t>
            </a:r>
            <a:r>
              <a:rPr lang="en-US" dirty="0" smtClean="0"/>
              <a:t>, 2011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Nutritional Needs of the hospitalized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Basis for determining needs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1" y="2590800"/>
          <a:ext cx="7162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445"/>
                <a:gridCol w="4745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EER</a:t>
                      </a:r>
                      <a:r>
                        <a:rPr lang="en-US" baseline="0" dirty="0" smtClean="0"/>
                        <a:t> by 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354- (691* age) + PA *</a:t>
                      </a:r>
                      <a:r>
                        <a:rPr lang="en-US" baseline="0" dirty="0" smtClean="0"/>
                        <a:t> (9.36 * wt + 726 * ht)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662- (9.53 * age) + PA * (15.91 * wt</a:t>
                      </a:r>
                      <a:r>
                        <a:rPr lang="en-US" baseline="0" dirty="0" smtClean="0"/>
                        <a:t> + 539 * ht)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343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Factor (PA)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Sedentary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 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estimating energy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Estimating energy needs just based on weight may be erroneous as the ratio of active lean body mass to total weight is not constant- thus a DEXA scan or a bioelectrical impedance may be useful.  </a:t>
            </a:r>
          </a:p>
          <a:p>
            <a:endParaRPr lang="en-US" dirty="0" smtClean="0"/>
          </a:p>
          <a:p>
            <a:endParaRPr lang="en-US" dirty="0" smtClean="0"/>
          </a:p>
          <a:p>
            <a:pPr lvl="3"/>
            <a:r>
              <a:rPr lang="en-US" dirty="0" smtClean="0"/>
              <a:t>(Duggan and Golden, 2007)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differences exist which impact nutritional requirements they include: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General condition</a:t>
            </a:r>
          </a:p>
          <a:p>
            <a:r>
              <a:rPr lang="en-US" dirty="0" smtClean="0"/>
              <a:t>Health disorder</a:t>
            </a:r>
          </a:p>
          <a:p>
            <a:r>
              <a:rPr lang="en-US" dirty="0" smtClean="0"/>
              <a:t>Nutritional status</a:t>
            </a:r>
          </a:p>
          <a:p>
            <a:r>
              <a:rPr lang="en-US" dirty="0" err="1" smtClean="0"/>
              <a:t>Soci</a:t>
            </a:r>
            <a:r>
              <a:rPr lang="en-US" dirty="0" smtClean="0"/>
              <a:t>-economic background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Nutritional Needs of the hospitalized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Basis for determining needs</a:t>
            </a:r>
          </a:p>
          <a:p>
            <a:pPr>
              <a:buNone/>
            </a:pPr>
            <a:r>
              <a:rPr lang="en-US" dirty="0" smtClean="0"/>
              <a:t>Based on Nitrogen balance studies the normal Nitrogen requirements range from 105mg N/kg/d to </a:t>
            </a:r>
            <a:r>
              <a:rPr lang="en-US" dirty="0" smtClean="0"/>
              <a:t>132mg </a:t>
            </a:r>
            <a:r>
              <a:rPr lang="en-US" dirty="0" smtClean="0"/>
              <a:t>N/kg/d </a:t>
            </a:r>
            <a:r>
              <a:rPr lang="en-US" dirty="0" smtClean="0"/>
              <a:t>for nitrogen equilibrium- losses= intake</a:t>
            </a:r>
            <a:endParaRPr lang="en-US" dirty="0" smtClean="0"/>
          </a:p>
          <a:p>
            <a:r>
              <a:rPr lang="en-US" b="1" u="sng" dirty="0" smtClean="0"/>
              <a:t>NB. 1g protein= </a:t>
            </a:r>
            <a:r>
              <a:rPr lang="en-US" b="1" u="sng" dirty="0" smtClean="0"/>
              <a:t>6.25mg </a:t>
            </a:r>
            <a:r>
              <a:rPr lang="en-US" b="1" u="sng" dirty="0" smtClean="0"/>
              <a:t>N</a:t>
            </a:r>
          </a:p>
          <a:p>
            <a:r>
              <a:rPr lang="en-US" dirty="0" smtClean="0"/>
              <a:t>Thus </a:t>
            </a:r>
            <a:r>
              <a:rPr lang="en-US" dirty="0" smtClean="0"/>
              <a:t>0.</a:t>
            </a:r>
            <a:r>
              <a:rPr lang="en-US" dirty="0" smtClean="0"/>
              <a:t>105gN * 6.25= 0.65g Protein/kg/d &amp; 0.132gN * 6.25= </a:t>
            </a:r>
            <a:r>
              <a:rPr lang="en-US" dirty="0" smtClean="0"/>
              <a:t>0.83kg  Protein/kg/d - </a:t>
            </a:r>
            <a:r>
              <a:rPr lang="en-US" dirty="0" smtClean="0"/>
              <a:t>which is two </a:t>
            </a:r>
            <a:r>
              <a:rPr lang="en-US" dirty="0" err="1" smtClean="0"/>
              <a:t>sd</a:t>
            </a:r>
            <a:r>
              <a:rPr lang="en-US" dirty="0" smtClean="0"/>
              <a:t> units of the mean of </a:t>
            </a:r>
            <a:r>
              <a:rPr lang="en-US" dirty="0" smtClean="0"/>
              <a:t>0.65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Thus normal protein requirement for nitrogen balance is 0.65 to 0.83 g/kg/d</a:t>
            </a:r>
          </a:p>
          <a:p>
            <a:r>
              <a:rPr lang="en-US" dirty="0" smtClean="0"/>
              <a:t>Protein requirements should be 10%- 15% of total energy </a:t>
            </a:r>
            <a:r>
              <a:rPr lang="en-US" dirty="0" smtClean="0"/>
              <a:t>intake/d</a:t>
            </a:r>
          </a:p>
          <a:p>
            <a:pPr lvl="2"/>
            <a:r>
              <a:rPr lang="en-US" dirty="0" smtClean="0"/>
              <a:t>(Smith, 2007)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Nutritional Needs of the hospitalized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tools that are important in determining the needs of hospitalized patients include</a:t>
            </a:r>
          </a:p>
          <a:p>
            <a:r>
              <a:rPr lang="en-US" dirty="0" smtClean="0"/>
              <a:t>Nutritional assessment including – anthropometry, biochemical tests and clinical assessment</a:t>
            </a:r>
          </a:p>
          <a:p>
            <a:r>
              <a:rPr lang="en-US" dirty="0" smtClean="0"/>
              <a:t>Medical diagnosis:- this is often a multiplier in energy determination</a:t>
            </a:r>
          </a:p>
          <a:p>
            <a:r>
              <a:rPr lang="en-US" dirty="0" smtClean="0"/>
              <a:t>Dietary history which provides an analysis of usual intake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Prescribed nutritional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several ways that the hospitalized patient may be supported nutritional. The method of dietary delivery is dependent on:  </a:t>
            </a:r>
          </a:p>
          <a:p>
            <a:pPr lvl="1"/>
            <a:r>
              <a:rPr lang="en-US" dirty="0" smtClean="0"/>
              <a:t>Anorexia due to illness- weakens due to illness or surgery; cancer; eating disorders</a:t>
            </a:r>
          </a:p>
          <a:p>
            <a:pPr lvl="1"/>
            <a:r>
              <a:rPr lang="en-US" dirty="0" smtClean="0"/>
              <a:t>Swallowing disorders:- presence of gag reflex; Cerebrovascular motor neuronal, esophageal stricture</a:t>
            </a:r>
          </a:p>
          <a:p>
            <a:pPr lvl="1"/>
            <a:r>
              <a:rPr lang="en-US" dirty="0" smtClean="0"/>
              <a:t>Gastric stasis, gastroparesis- post op; ICU</a:t>
            </a:r>
          </a:p>
          <a:p>
            <a:pPr lvl="1"/>
            <a:r>
              <a:rPr lang="en-US" dirty="0" smtClean="0"/>
              <a:t>Inability to take sufficient orally- burns, trauma, Inflammatory bowel disease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971800" y="2438400"/>
            <a:ext cx="457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Concept map_Nutritional sup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52263" y="0"/>
            <a:ext cx="9796263" cy="692543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Nutrition as part of the Nursing Care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Analysis of food- The nurse identifies, type, amount, preparation styles, likes and dislikes</a:t>
            </a:r>
          </a:p>
          <a:p>
            <a:r>
              <a:rPr lang="en-US" dirty="0" smtClean="0"/>
              <a:t>Plan and implement diet instruction:- in collaboration with the dietician/nutritionist and based on patient needs the nurse prepares the patient for discharge and wellness maintenance and in primary settings </a:t>
            </a:r>
          </a:p>
          <a:p>
            <a:r>
              <a:rPr lang="en-US" dirty="0" smtClean="0"/>
              <a:t>Identify follow-up care needs- HTN, Renal, DM, HIV/AIDS clinic along with dietary referral </a:t>
            </a:r>
          </a:p>
          <a:p>
            <a:r>
              <a:rPr lang="en-US" dirty="0" smtClean="0"/>
              <a:t>Other assistance- Social Worker, Path programmes, advise regarding gyms, recovery groups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Duggan, M., &amp; Golden, B. (2007). Deficiency diseases. In C. </a:t>
            </a:r>
            <a:r>
              <a:rPr lang="en-US" dirty="0" err="1" smtClean="0"/>
              <a:t>Geissler</a:t>
            </a:r>
            <a:r>
              <a:rPr lang="en-US" dirty="0" smtClean="0"/>
              <a:t> &amp; H. Powers (Eds.), </a:t>
            </a:r>
            <a:r>
              <a:rPr lang="en-US" i="1" dirty="0" smtClean="0"/>
              <a:t>Human Nutrition </a:t>
            </a:r>
            <a:r>
              <a:rPr lang="en-US" dirty="0" smtClean="0"/>
              <a:t>(11</a:t>
            </a:r>
            <a:r>
              <a:rPr lang="en-US" baseline="30000" dirty="0" smtClean="0"/>
              <a:t>th</a:t>
            </a:r>
            <a:r>
              <a:rPr lang="en-US" dirty="0" smtClean="0"/>
              <a:t> Ed.) (pp 517-536). Edinburgh, UK: Elsevier Churchill Livingstone.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Smith, R. C. (2007). Nutritional support for hospitalized patients. In J. Mann &amp; A. S. </a:t>
            </a:r>
            <a:r>
              <a:rPr lang="en-US" dirty="0" err="1" smtClean="0"/>
              <a:t>Truswell</a:t>
            </a:r>
            <a:r>
              <a:rPr lang="en-US" dirty="0" smtClean="0"/>
              <a:t> (Eds.), </a:t>
            </a:r>
            <a:r>
              <a:rPr lang="en-US" i="1" dirty="0" smtClean="0"/>
              <a:t>Essentials of human nutrition</a:t>
            </a:r>
            <a:r>
              <a:rPr lang="en-US" dirty="0" smtClean="0"/>
              <a:t> (pp 33-52)</a:t>
            </a:r>
            <a:r>
              <a:rPr lang="en-US" i="1" dirty="0" smtClean="0"/>
              <a:t>.</a:t>
            </a:r>
            <a:r>
              <a:rPr lang="en-US" dirty="0" smtClean="0"/>
              <a:t> New York, USA: Oxford University Press.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Tucker, S. &amp; </a:t>
            </a:r>
            <a:r>
              <a:rPr lang="en-US" dirty="0" err="1" smtClean="0"/>
              <a:t>Dauffenbach</a:t>
            </a:r>
            <a:r>
              <a:rPr lang="en-US" dirty="0" smtClean="0"/>
              <a:t>, V. (2011). </a:t>
            </a:r>
            <a:r>
              <a:rPr lang="en-US" i="1" dirty="0" smtClean="0"/>
              <a:t>Nutrition and diet therapy for nurses.</a:t>
            </a:r>
            <a:r>
              <a:rPr lang="en-US" dirty="0" smtClean="0"/>
              <a:t> Boston, USA: Pearson.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3148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Emotional and cultural factors are very important in determining food intake.</a:t>
            </a:r>
          </a:p>
          <a:p>
            <a:r>
              <a:rPr lang="en-US" dirty="0" smtClean="0"/>
              <a:t> The cultural pattern of three meals will impact dietary choice.</a:t>
            </a:r>
          </a:p>
          <a:p>
            <a:r>
              <a:rPr lang="en-US" dirty="0" smtClean="0"/>
              <a:t>Animal experiments have shown that habitual factors such as three meals per day have great influence on dietary pattern and choices</a:t>
            </a:r>
            <a:endParaRPr lang="en-US" dirty="0"/>
          </a:p>
          <a:p>
            <a:r>
              <a:rPr lang="en-US" dirty="0" smtClean="0"/>
              <a:t>Dietary information may affect early choices which has implications for later life; in respect of NCDs and excesses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Appetite may be adequate for selection of a nutritionally acceptable diet under certain circumstances</a:t>
            </a:r>
          </a:p>
          <a:p>
            <a:r>
              <a:rPr lang="en-US" dirty="0" smtClean="0"/>
              <a:t>Selection of food on the basis of nutritional principles is more reliable and is recommended </a:t>
            </a:r>
          </a:p>
          <a:p>
            <a:r>
              <a:rPr lang="en-US" dirty="0" smtClean="0"/>
              <a:t>There are normal variations in food intake in relation to </a:t>
            </a:r>
          </a:p>
          <a:p>
            <a:pPr lvl="2"/>
            <a:r>
              <a:rPr lang="en-US" dirty="0" smtClean="0"/>
              <a:t>age, </a:t>
            </a:r>
          </a:p>
          <a:p>
            <a:pPr lvl="2"/>
            <a:r>
              <a:rPr lang="en-US" dirty="0" smtClean="0"/>
              <a:t>sex, </a:t>
            </a:r>
          </a:p>
          <a:p>
            <a:pPr lvl="2"/>
            <a:r>
              <a:rPr lang="en-US" dirty="0" smtClean="0"/>
              <a:t>environmental temperature, </a:t>
            </a:r>
          </a:p>
          <a:p>
            <a:pPr lvl="2"/>
            <a:r>
              <a:rPr lang="en-US" dirty="0" smtClean="0"/>
              <a:t>and caloric expenditure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Age- higher caloric and micronutrient requirement needed to support :</a:t>
            </a:r>
          </a:p>
          <a:p>
            <a:pPr lvl="1"/>
            <a:r>
              <a:rPr lang="en-US" dirty="0" smtClean="0"/>
              <a:t>growth and development; </a:t>
            </a:r>
          </a:p>
          <a:p>
            <a:pPr lvl="1"/>
            <a:r>
              <a:rPr lang="en-US" dirty="0" smtClean="0"/>
              <a:t>bone and muscle mass development</a:t>
            </a:r>
          </a:p>
          <a:p>
            <a:r>
              <a:rPr lang="en-US" dirty="0" smtClean="0"/>
              <a:t>Sex- BMR is increased with higher muscle mass</a:t>
            </a:r>
          </a:p>
          <a:p>
            <a:pPr lvl="1"/>
            <a:r>
              <a:rPr lang="en-US" dirty="0" smtClean="0"/>
              <a:t>higher in adults compared with older adults who have </a:t>
            </a:r>
            <a:r>
              <a:rPr lang="en-US" dirty="0" err="1" smtClean="0"/>
              <a:t>sarcopenia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 higher in males than females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848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Reports  have suggested that </a:t>
            </a:r>
            <a:r>
              <a:rPr lang="en-US" dirty="0"/>
              <a:t>decrease in appetite occurs when </a:t>
            </a:r>
            <a:r>
              <a:rPr lang="en-US" dirty="0" smtClean="0"/>
              <a:t>environmental temperature </a:t>
            </a:r>
            <a:r>
              <a:rPr lang="en-US" dirty="0"/>
              <a:t>has reached </a:t>
            </a:r>
            <a:r>
              <a:rPr lang="en-US" dirty="0" smtClean="0"/>
              <a:t>a point </a:t>
            </a:r>
            <a:r>
              <a:rPr lang="en-US" dirty="0"/>
              <a:t>at which maintenance of body </a:t>
            </a:r>
            <a:r>
              <a:rPr lang="en-US" dirty="0" smtClean="0"/>
              <a:t>temperature is difficult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Caloric expenditure increases both the requirement for more calories and usually the appetite (thus intake)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Illness and disease- though this may decrease appetite in some instances- the </a:t>
            </a:r>
            <a:r>
              <a:rPr lang="en-US" dirty="0" smtClean="0"/>
              <a:t>actual micronutrient </a:t>
            </a:r>
            <a:r>
              <a:rPr lang="en-US" dirty="0" smtClean="0"/>
              <a:t>and caloric requirements may be higher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</a:t>
            </a:r>
            <a:r>
              <a:rPr lang="en-US" dirty="0" smtClean="0"/>
              <a:t>intake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u="sng" dirty="0" smtClean="0"/>
              <a:t>Factors </a:t>
            </a:r>
            <a:r>
              <a:rPr lang="en-US" sz="3500" b="1" u="sng" dirty="0" smtClean="0"/>
              <a:t>causing </a:t>
            </a:r>
            <a:r>
              <a:rPr lang="en-US" sz="3500" b="1" u="sng" dirty="0" smtClean="0"/>
              <a:t>increased intake</a:t>
            </a:r>
          </a:p>
          <a:p>
            <a:pPr>
              <a:buNone/>
            </a:pPr>
            <a:endParaRPr lang="en-US" sz="3500" b="1" u="sng" dirty="0" smtClean="0"/>
          </a:p>
          <a:p>
            <a:r>
              <a:rPr lang="en-US" sz="3500" dirty="0" smtClean="0"/>
              <a:t>Cystic fibrosis of the pancreas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Hyperthyroidism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Diabetes mellitus</a:t>
            </a:r>
          </a:p>
          <a:p>
            <a:endParaRPr lang="en-US" sz="3500" dirty="0" smtClean="0"/>
          </a:p>
          <a:p>
            <a:r>
              <a:rPr lang="en-US" sz="3500" dirty="0" smtClean="0"/>
              <a:t>Epinephrine-producing tumors of the adrenal medulla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Pts on ACTH, adrenal cortical steroids, androgens, estrogens, and </a:t>
            </a:r>
            <a:r>
              <a:rPr lang="en-US" sz="3500" dirty="0" err="1" smtClean="0"/>
              <a:t>isoniazide</a:t>
            </a:r>
            <a:r>
              <a:rPr lang="en-US" sz="3500" dirty="0" smtClean="0"/>
              <a:t>.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Tumors of the hypothalamic regions of the brain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nutritional requirement and </a:t>
            </a:r>
            <a:r>
              <a:rPr lang="en-US" dirty="0" smtClean="0"/>
              <a:t>intake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0" y="17526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en-US" b="1" u="sng" dirty="0" smtClean="0"/>
              <a:t>Factors causing </a:t>
            </a:r>
            <a:r>
              <a:rPr lang="en-US" b="1" u="sng" dirty="0" smtClean="0"/>
              <a:t>reduced </a:t>
            </a:r>
            <a:r>
              <a:rPr lang="en-US" b="1" u="sng" dirty="0" smtClean="0"/>
              <a:t>intake</a:t>
            </a:r>
          </a:p>
          <a:p>
            <a:pPr lvl="0">
              <a:buNone/>
              <a:defRPr/>
            </a:pPr>
            <a:endParaRPr lang="en-US" b="1" u="sng" dirty="0" smtClean="0"/>
          </a:p>
          <a:p>
            <a:pPr lvl="0">
              <a:defRPr/>
            </a:pPr>
            <a:r>
              <a:rPr lang="en-US" dirty="0" smtClean="0"/>
              <a:t>Dietary deficiency of any essential nutrient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Acute and chronic febrile illnesses, 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Debilitating illnesses such as rheumatoid arthritis and ulcerative colitis, 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Hepatic and renal diseases,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Hypothyroidism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2144</Words>
  <Application>Microsoft Office PowerPoint</Application>
  <PresentationFormat>On-screen Show (4:3)</PresentationFormat>
  <Paragraphs>243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Principles of nutrition therapy &amp; the role of the nurse</vt:lpstr>
      <vt:lpstr>Objectives</vt:lpstr>
      <vt:lpstr>Factors affecting nutritional requirement and intake</vt:lpstr>
      <vt:lpstr>Factors affecting nutritional requirement and intake</vt:lpstr>
      <vt:lpstr>Factors affecting nutritional requirement and intake</vt:lpstr>
      <vt:lpstr>Factors affecting nutritional requirement and intake</vt:lpstr>
      <vt:lpstr>Factors affecting nutritional requirement and intake</vt:lpstr>
      <vt:lpstr>Factors affecting nutritional requirement and intake </vt:lpstr>
      <vt:lpstr>Factors affecting nutritional requirement and intake 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Hospitalized people</vt:lpstr>
      <vt:lpstr>Psychological Impact of Illness</vt:lpstr>
      <vt:lpstr>Illness:- Impact on food behaviour</vt:lpstr>
      <vt:lpstr>Nutritional Needs of the hospitalized patient</vt:lpstr>
      <vt:lpstr>Nutritional Needs of the hospitalized patient</vt:lpstr>
      <vt:lpstr>Nutritional Needs of the hospitalized patient</vt:lpstr>
      <vt:lpstr>Disadvantages of estimating energy requirements</vt:lpstr>
      <vt:lpstr>Nutritional Needs of the hospitalized patient</vt:lpstr>
      <vt:lpstr>Nutritional Needs of the hospitalized patient</vt:lpstr>
      <vt:lpstr>Prescribed nutritional therapy</vt:lpstr>
      <vt:lpstr>Slide 33</vt:lpstr>
      <vt:lpstr>Nutrition as part of the Nursing Care Plan</vt:lpstr>
      <vt:lpstr>References</vt:lpstr>
    </vt:vector>
  </TitlesOfParts>
  <Company>University of the West Indies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nutrition therapy &amp; the role of the nurse</dc:title>
  <dc:creator>UWI Mona</dc:creator>
  <cp:lastModifiedBy>UWI Mona</cp:lastModifiedBy>
  <cp:revision>33</cp:revision>
  <dcterms:created xsi:type="dcterms:W3CDTF">2013-11-13T17:48:23Z</dcterms:created>
  <dcterms:modified xsi:type="dcterms:W3CDTF">2014-01-14T17:00:18Z</dcterms:modified>
</cp:coreProperties>
</file>