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5"/>
  </p:notesMasterIdLst>
  <p:sldIdLst>
    <p:sldId id="256" r:id="rId2"/>
    <p:sldId id="257" r:id="rId3"/>
    <p:sldId id="264" r:id="rId4"/>
    <p:sldId id="265" r:id="rId5"/>
    <p:sldId id="266" r:id="rId6"/>
    <p:sldId id="267" r:id="rId7"/>
    <p:sldId id="268" r:id="rId8"/>
    <p:sldId id="269" r:id="rId9"/>
    <p:sldId id="270" r:id="rId10"/>
    <p:sldId id="271" r:id="rId11"/>
    <p:sldId id="272" r:id="rId12"/>
    <p:sldId id="274" r:id="rId13"/>
    <p:sldId id="275" r:id="rId14"/>
    <p:sldId id="276" r:id="rId15"/>
    <p:sldId id="277" r:id="rId16"/>
    <p:sldId id="278" r:id="rId17"/>
    <p:sldId id="279" r:id="rId18"/>
    <p:sldId id="280" r:id="rId19"/>
    <p:sldId id="260" r:id="rId20"/>
    <p:sldId id="261" r:id="rId21"/>
    <p:sldId id="262" r:id="rId22"/>
    <p:sldId id="263"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50D6E1-A3D8-4EFB-99D0-2CF3CC5EE9AD}" type="datetimeFigureOut">
              <a:rPr lang="en-US" smtClean="0"/>
              <a:pPr/>
              <a:t>1/13/2014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0985A8-8116-482B-8375-6C9BDB7784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5729CE60-75E9-4F84-8DF3-1428F3AFA59C}" type="slidenum">
              <a:rPr lang="en-US" smtClean="0"/>
              <a:pPr/>
              <a:t>3</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r>
              <a:rPr lang="en-US" dirty="0" smtClean="0"/>
              <a:t>The Dietary Guidelines for Americans (2005) recommends that we eat more whole grains, more fruits and vegetables and less sugar and fat.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35C3B260-7815-4CE7-AED3-39D054DF2900}" type="slidenum">
              <a:rPr lang="en-US" smtClean="0"/>
              <a:pPr/>
              <a:t>12</a:t>
            </a:fld>
            <a:endParaRPr lang="en-US" smtClean="0"/>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r>
              <a:rPr lang="en-US" smtClean="0">
                <a:latin typeface="Arial Narrow" pitchFamily="34" charset="0"/>
              </a:rPr>
              <a:t>A calorie deficit of 500 kcal/day generally results in approximately 1 lb lost/ week. </a:t>
            </a:r>
          </a:p>
          <a:p>
            <a:pPr eaLnBrk="1" hangingPunct="1"/>
            <a:r>
              <a:rPr lang="en-US" smtClean="0">
                <a:latin typeface="Arial Narrow" pitchFamily="34" charset="0"/>
              </a:rPr>
              <a:t>This can be achievable through dieting alone (eating 500 less kcal/day).</a:t>
            </a:r>
          </a:p>
          <a:p>
            <a:pPr eaLnBrk="1" hangingPunct="1"/>
            <a:r>
              <a:rPr lang="en-US" smtClean="0">
                <a:latin typeface="Arial Narrow" pitchFamily="34" charset="0"/>
              </a:rPr>
              <a:t>However, the deficit is easier to achieve through the combination of diet + exercise.</a:t>
            </a:r>
          </a:p>
          <a:p>
            <a:pPr eaLnBrk="1" hangingPunct="1"/>
            <a:r>
              <a:rPr lang="en-US" smtClean="0">
                <a:latin typeface="Arial Narrow" pitchFamily="34" charset="0"/>
              </a:rPr>
              <a:t>An example of how to create a calorie deficit of 500 kcal/day through diet + exercise would be: eating 250 kcal less per day, along with burning 250 calories through exercise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B47B5D73-4BD4-4943-8ACE-B2727F7EE569}" type="slidenum">
              <a:rPr lang="en-US" smtClean="0"/>
              <a:pPr/>
              <a:t>13</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84069CCB-929E-4304-A702-618E94E2D3CC}" type="slidenum">
              <a:rPr lang="en-US" smtClean="0"/>
              <a:pPr/>
              <a:t>14</a:t>
            </a:fld>
            <a:endParaRPr lang="en-US"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r>
              <a:rPr lang="en-US" smtClean="0">
                <a:latin typeface="Arial Narrow" pitchFamily="34" charset="0"/>
              </a:rPr>
              <a:t>Initially (during the first 6 months) physical activity, in combination with dieting, is an important component of weight loss.</a:t>
            </a:r>
          </a:p>
          <a:p>
            <a:pPr eaLnBrk="1" hangingPunct="1"/>
            <a:r>
              <a:rPr lang="en-US" smtClean="0">
                <a:latin typeface="Arial Narrow" pitchFamily="34" charset="0"/>
              </a:rPr>
              <a:t>However, after around 6 months, physical activity will not lead to substantially greater weight losses when combined with dieting.</a:t>
            </a:r>
          </a:p>
          <a:p>
            <a:pPr eaLnBrk="1" hangingPunct="1"/>
            <a:r>
              <a:rPr lang="en-US" smtClean="0">
                <a:latin typeface="Arial Narrow" pitchFamily="34" charset="0"/>
              </a:rPr>
              <a:t>The benefit of sustained physical activity thereafter is mainly through its role in the </a:t>
            </a:r>
            <a:r>
              <a:rPr lang="en-US" u="sng" smtClean="0">
                <a:latin typeface="Arial Narrow" pitchFamily="34" charset="0"/>
              </a:rPr>
              <a:t>prevention of weight gain</a:t>
            </a:r>
            <a:r>
              <a:rPr lang="en-US" smtClean="0">
                <a:latin typeface="Arial Narrow" pitchFamily="34" charset="0"/>
              </a:rPr>
              <a:t>.</a:t>
            </a:r>
          </a:p>
          <a:p>
            <a:pPr eaLnBrk="1" hangingPunct="1"/>
            <a:r>
              <a:rPr lang="en-US" smtClean="0">
                <a:latin typeface="Arial Narrow" pitchFamily="34" charset="0"/>
              </a:rPr>
              <a:t>In addition, it has a benefit in reducing cardiovascular and diabetes risks beyond that produced by weight gain alone.</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25E70C00-1CB8-44C2-8940-5645CFE00865}" type="slidenum">
              <a:rPr lang="en-US" smtClean="0"/>
              <a:pPr/>
              <a:t>15</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r>
              <a:rPr lang="en-US" sz="1300" smtClean="0">
                <a:latin typeface="Arial Narrow" pitchFamily="34" charset="0"/>
              </a:rPr>
              <a:t>The </a:t>
            </a:r>
            <a:r>
              <a:rPr lang="en-US" sz="1300" u="sng" smtClean="0">
                <a:solidFill>
                  <a:schemeClr val="bg2"/>
                </a:solidFill>
                <a:latin typeface="Arial Narrow" pitchFamily="34" charset="0"/>
              </a:rPr>
              <a:t>initial goal</a:t>
            </a:r>
            <a:r>
              <a:rPr lang="en-US" sz="1300" smtClean="0">
                <a:latin typeface="Arial Narrow" pitchFamily="34" charset="0"/>
              </a:rPr>
              <a:t> of weight loss therapy is to reduce body weight by approximately 10 percent from baseline.  Once this goal is achieved, then further weight loss can be attempted, if necessary. </a:t>
            </a:r>
          </a:p>
          <a:p>
            <a:pPr eaLnBrk="1" hangingPunct="1"/>
            <a:r>
              <a:rPr lang="en-US" sz="1300" smtClean="0">
                <a:latin typeface="Arial Narrow" pitchFamily="34" charset="0"/>
              </a:rPr>
              <a:t>A </a:t>
            </a:r>
            <a:r>
              <a:rPr lang="en-US" sz="1300" u="sng" smtClean="0">
                <a:solidFill>
                  <a:schemeClr val="bg2"/>
                </a:solidFill>
                <a:latin typeface="Arial Narrow" pitchFamily="34" charset="0"/>
              </a:rPr>
              <a:t>reasonable time line</a:t>
            </a:r>
            <a:r>
              <a:rPr lang="en-US" sz="1300" smtClean="0">
                <a:latin typeface="Arial Narrow" pitchFamily="34" charset="0"/>
              </a:rPr>
              <a:t> for a 10 percent reduction in body weight is 6 months.</a:t>
            </a:r>
          </a:p>
          <a:p>
            <a:pPr eaLnBrk="1" hangingPunct="1"/>
            <a:r>
              <a:rPr lang="en-US" sz="1300" smtClean="0">
                <a:latin typeface="Arial Narrow" pitchFamily="34" charset="0"/>
              </a:rPr>
              <a:t>Experience reveals that lost weight is usually regained </a:t>
            </a:r>
            <a:r>
              <a:rPr lang="en-US" sz="1300" u="sng" smtClean="0">
                <a:solidFill>
                  <a:schemeClr val="bg2"/>
                </a:solidFill>
                <a:latin typeface="Arial Narrow" pitchFamily="34" charset="0"/>
              </a:rPr>
              <a:t>unless</a:t>
            </a:r>
            <a:r>
              <a:rPr lang="en-US" sz="1300" smtClean="0">
                <a:latin typeface="Arial Narrow" pitchFamily="34" charset="0"/>
              </a:rPr>
              <a:t> a weight maintenance program, consisting of diet therapy, physical activity and behavior therapy, is                 continued indefinitely.</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E09B918D-5053-4EA7-BC3E-D2D15219F534}" type="slidenum">
              <a:rPr lang="en-US" smtClean="0"/>
              <a:pPr/>
              <a:t>16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r>
              <a:rPr lang="en-US" smtClean="0">
                <a:latin typeface="Arial Narrow" pitchFamily="34" charset="0"/>
              </a:rPr>
              <a:t>For overweight individuals with BMIs in the typical range of 27 to 35 kg/m</a:t>
            </a:r>
            <a:r>
              <a:rPr lang="en-US" baseline="30000" smtClean="0">
                <a:latin typeface="Arial Narrow" pitchFamily="34" charset="0"/>
              </a:rPr>
              <a:t>2</a:t>
            </a:r>
            <a:r>
              <a:rPr lang="en-US" smtClean="0">
                <a:latin typeface="Arial Narrow" pitchFamily="34" charset="0"/>
              </a:rPr>
              <a:t>, a decrease of 300 to 500 kcal/day will result in weight losses of about ½ to 1 lb per week.</a:t>
            </a:r>
          </a:p>
          <a:p>
            <a:pPr eaLnBrk="1" hangingPunct="1"/>
            <a:r>
              <a:rPr lang="en-US" smtClean="0">
                <a:latin typeface="Arial Narrow" pitchFamily="34" charset="0"/>
              </a:rPr>
              <a:t>A 10 percent weight loss could be achieved within 6 months.</a:t>
            </a:r>
          </a:p>
          <a:p>
            <a:pPr eaLnBrk="1" hangingPunct="1"/>
            <a:r>
              <a:rPr lang="en-US" smtClean="0">
                <a:latin typeface="Arial Narrow" pitchFamily="34" charset="0"/>
              </a:rPr>
              <a:t>For more severely obese individuals (BMI &gt; 35), deficits of up to 500 to 1,000 kcal/day will lead to weight losses of about 1 to 2 lb per week.</a:t>
            </a:r>
          </a:p>
          <a:p>
            <a:pPr eaLnBrk="1" hangingPunct="1"/>
            <a:r>
              <a:rPr lang="en-US" smtClean="0">
                <a:latin typeface="Arial Narrow" pitchFamily="34" charset="0"/>
              </a:rPr>
              <a:t>A 10 percent weight loss could be achieved within 6 months.</a:t>
            </a:r>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13AAFB29-67B9-4571-AB86-DEE690B2C90E}" type="slidenum">
              <a:rPr lang="en-US" smtClean="0"/>
              <a:pPr/>
              <a:t>17</a:t>
            </a:fld>
            <a:endParaRPr lang="en-US"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r>
              <a:rPr lang="en-US" smtClean="0">
                <a:latin typeface="Arial Narrow" pitchFamily="34" charset="0"/>
              </a:rPr>
              <a:t>After 6 months of weight loss treatment, the individual should be assessed.</a:t>
            </a:r>
          </a:p>
          <a:p>
            <a:pPr eaLnBrk="1" hangingPunct="1"/>
            <a:r>
              <a:rPr lang="en-US" smtClean="0">
                <a:latin typeface="Arial Narrow" pitchFamily="34" charset="0"/>
              </a:rPr>
              <a:t>If no further weight loss is needed, then the current weight should be maintained.</a:t>
            </a:r>
          </a:p>
          <a:p>
            <a:pPr eaLnBrk="1" hangingPunct="1"/>
            <a:r>
              <a:rPr lang="en-US" smtClean="0">
                <a:latin typeface="Arial Narrow" pitchFamily="34" charset="0"/>
              </a:rPr>
              <a:t>Sustained physical activity is particularly important in the </a:t>
            </a:r>
            <a:r>
              <a:rPr lang="en-US" u="sng" smtClean="0">
                <a:latin typeface="Arial Narrow" pitchFamily="34" charset="0"/>
              </a:rPr>
              <a:t>prevention of weight regain</a:t>
            </a:r>
            <a:r>
              <a:rPr lang="en-US" smtClean="0">
                <a:latin typeface="Arial Narrow" pitchFamily="34" charset="0"/>
              </a:rPr>
              <a:t>.</a:t>
            </a:r>
          </a:p>
          <a:p>
            <a:pPr eaLnBrk="1" hangingPunct="1"/>
            <a:r>
              <a:rPr lang="en-US" smtClean="0">
                <a:latin typeface="Arial Narrow" pitchFamily="34" charset="0"/>
              </a:rPr>
              <a:t>If further weight loss is desired, another attempt at weight reduction can be made.</a:t>
            </a:r>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Slide Image Placeholder 1"/>
          <p:cNvSpPr>
            <a:spLocks noGrp="1" noRot="1" noChangeAspect="1" noTextEdit="1"/>
          </p:cNvSpPr>
          <p:nvPr>
            <p:ph type="sldImg"/>
          </p:nvPr>
        </p:nvSpPr>
        <p:spPr>
          <a:ln/>
        </p:spPr>
      </p:sp>
      <p:sp>
        <p:nvSpPr>
          <p:cNvPr id="150531" name="Notes Placeholder 2"/>
          <p:cNvSpPr>
            <a:spLocks noGrp="1"/>
          </p:cNvSpPr>
          <p:nvPr>
            <p:ph type="body" idx="1"/>
          </p:nvPr>
        </p:nvSpPr>
        <p:spPr>
          <a:noFill/>
          <a:ln/>
        </p:spPr>
        <p:txBody>
          <a:bodyPr/>
          <a:lstStyle/>
          <a:p>
            <a:endParaRPr lang="en-US" smtClean="0">
              <a:latin typeface="Myriad Web Pro" pitchFamily="34" charset="0"/>
            </a:endParaRPr>
          </a:p>
        </p:txBody>
      </p:sp>
      <p:sp>
        <p:nvSpPr>
          <p:cNvPr id="150532" name="Slide Number Placeholder 3"/>
          <p:cNvSpPr>
            <a:spLocks noGrp="1"/>
          </p:cNvSpPr>
          <p:nvPr>
            <p:ph type="sldNum" sz="quarter" idx="5"/>
          </p:nvPr>
        </p:nvSpPr>
        <p:spPr>
          <a:noFill/>
        </p:spPr>
        <p:txBody>
          <a:bodyPr/>
          <a:lstStyle/>
          <a:p>
            <a:fld id="{8E659E7B-606B-4E1A-9F3B-04F7AF356226}" type="slidenum">
              <a:rPr lang="en-US" smtClean="0">
                <a:latin typeface="Times New Roman" charset="0"/>
              </a:rPr>
              <a:pPr/>
              <a:t>18</a:t>
            </a:fld>
            <a:endParaRPr lang="en-US" smtClean="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ide Image Placeholder 1"/>
          <p:cNvSpPr>
            <a:spLocks noGrp="1" noRot="1" noChangeAspect="1" noTextEdit="1"/>
          </p:cNvSpPr>
          <p:nvPr>
            <p:ph type="sldImg"/>
          </p:nvPr>
        </p:nvSpPr>
        <p:spPr>
          <a:ln/>
        </p:spPr>
      </p:sp>
      <p:sp>
        <p:nvSpPr>
          <p:cNvPr id="151555" name="Notes Placeholder 2"/>
          <p:cNvSpPr>
            <a:spLocks noGrp="1"/>
          </p:cNvSpPr>
          <p:nvPr>
            <p:ph type="body" idx="1"/>
          </p:nvPr>
        </p:nvSpPr>
        <p:spPr>
          <a:noFill/>
          <a:ln/>
        </p:spPr>
        <p:txBody>
          <a:bodyPr/>
          <a:lstStyle/>
          <a:p>
            <a:endParaRPr lang="en-US" smtClean="0">
              <a:latin typeface="Times New Roman" charset="0"/>
            </a:endParaRPr>
          </a:p>
        </p:txBody>
      </p:sp>
      <p:sp>
        <p:nvSpPr>
          <p:cNvPr id="151556" name="Slide Number Placeholder 3"/>
          <p:cNvSpPr>
            <a:spLocks noGrp="1"/>
          </p:cNvSpPr>
          <p:nvPr>
            <p:ph type="sldNum" sz="quarter" idx="5"/>
          </p:nvPr>
        </p:nvSpPr>
        <p:spPr>
          <a:noFill/>
        </p:spPr>
        <p:txBody>
          <a:bodyPr/>
          <a:lstStyle/>
          <a:p>
            <a:fld id="{3DFEFEBF-FFA7-4F81-824B-16B27A8A0D08}" type="slidenum">
              <a:rPr lang="en-US" smtClean="0">
                <a:latin typeface="Times New Roman" charset="0"/>
              </a:rPr>
              <a:pPr/>
              <a:t>19</a:t>
            </a:fld>
            <a:endParaRPr lang="en-US" smtClean="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a:ln/>
        </p:spPr>
      </p:sp>
      <p:sp>
        <p:nvSpPr>
          <p:cNvPr id="152579" name="Notes Placeholder 2"/>
          <p:cNvSpPr>
            <a:spLocks noGrp="1"/>
          </p:cNvSpPr>
          <p:nvPr>
            <p:ph type="body" idx="1"/>
          </p:nvPr>
        </p:nvSpPr>
        <p:spPr>
          <a:noFill/>
          <a:ln/>
        </p:spPr>
        <p:txBody>
          <a:bodyPr/>
          <a:lstStyle/>
          <a:p>
            <a:endParaRPr lang="en-US" smtClean="0">
              <a:latin typeface="Times New Roman" charset="0"/>
            </a:endParaRPr>
          </a:p>
        </p:txBody>
      </p:sp>
      <p:sp>
        <p:nvSpPr>
          <p:cNvPr id="152580" name="Slide Number Placeholder 3"/>
          <p:cNvSpPr>
            <a:spLocks noGrp="1"/>
          </p:cNvSpPr>
          <p:nvPr>
            <p:ph type="sldNum" sz="quarter" idx="5"/>
          </p:nvPr>
        </p:nvSpPr>
        <p:spPr>
          <a:noFill/>
        </p:spPr>
        <p:txBody>
          <a:bodyPr/>
          <a:lstStyle/>
          <a:p>
            <a:fld id="{333FD1E3-0616-4DB1-9D9D-25FA0AEF03A8}" type="slidenum">
              <a:rPr lang="en-US" smtClean="0">
                <a:latin typeface="Times New Roman" charset="0"/>
              </a:rPr>
              <a:pPr/>
              <a:t>20</a:t>
            </a:fld>
            <a:endParaRPr lang="en-US" smtClean="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a:ln/>
        </p:spPr>
      </p:sp>
      <p:sp>
        <p:nvSpPr>
          <p:cNvPr id="153603" name="Notes Placeholder 2"/>
          <p:cNvSpPr>
            <a:spLocks noGrp="1"/>
          </p:cNvSpPr>
          <p:nvPr>
            <p:ph type="body" idx="1"/>
          </p:nvPr>
        </p:nvSpPr>
        <p:spPr>
          <a:noFill/>
          <a:ln/>
        </p:spPr>
        <p:txBody>
          <a:bodyPr/>
          <a:lstStyle/>
          <a:p>
            <a:endParaRPr lang="en-US" smtClean="0">
              <a:latin typeface="Times New Roman" charset="0"/>
            </a:endParaRPr>
          </a:p>
        </p:txBody>
      </p:sp>
      <p:sp>
        <p:nvSpPr>
          <p:cNvPr id="153604" name="Slide Number Placeholder 3"/>
          <p:cNvSpPr>
            <a:spLocks noGrp="1"/>
          </p:cNvSpPr>
          <p:nvPr>
            <p:ph type="sldNum" sz="quarter" idx="5"/>
          </p:nvPr>
        </p:nvSpPr>
        <p:spPr>
          <a:noFill/>
        </p:spPr>
        <p:txBody>
          <a:bodyPr/>
          <a:lstStyle/>
          <a:p>
            <a:fld id="{45BC0084-4EA2-4BDB-90A5-67552AC796A7}" type="slidenum">
              <a:rPr lang="en-US" smtClean="0">
                <a:latin typeface="Times New Roman" charset="0"/>
              </a:rPr>
              <a:pPr/>
              <a:t>21</a:t>
            </a:fld>
            <a:endParaRPr 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655B4D6A-A00C-4E02-8B82-E3C208294275}" type="slidenum">
              <a:rPr lang="en-US" smtClean="0"/>
              <a:pPr/>
              <a:t>4</a:t>
            </a:fld>
            <a:endParaRPr lang="en-US"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r>
              <a:rPr lang="en-US" sz="1100" dirty="0" smtClean="0">
                <a:latin typeface="Tw Cen MT" pitchFamily="34" charset="0"/>
              </a:rPr>
              <a:t>Dietary Guidelines for Americans, 2005</a:t>
            </a:r>
            <a:br>
              <a:rPr lang="en-US" sz="1100" dirty="0" smtClean="0">
                <a:latin typeface="Tw Cen MT" pitchFamily="34" charset="0"/>
              </a:rPr>
            </a:br>
            <a:r>
              <a:rPr lang="en-US" sz="900" dirty="0" smtClean="0">
                <a:solidFill>
                  <a:schemeClr val="accent2"/>
                </a:solidFill>
                <a:latin typeface="Tw Cen MT" pitchFamily="34" charset="0"/>
              </a:rPr>
              <a:t>Key Recommendations for the General Population</a:t>
            </a:r>
            <a:r>
              <a:rPr lang="en-US" sz="1300" u="sng" dirty="0" smtClean="0">
                <a:solidFill>
                  <a:schemeClr val="bg2"/>
                </a:solidFill>
                <a:latin typeface="Arial Narrow" pitchFamily="34" charset="0"/>
              </a:rPr>
              <a:t> </a:t>
            </a:r>
          </a:p>
          <a:p>
            <a:pPr eaLnBrk="1" hangingPunct="1"/>
            <a:r>
              <a:rPr lang="en-US" sz="1300" u="sng" dirty="0" smtClean="0">
                <a:solidFill>
                  <a:schemeClr val="bg2"/>
                </a:solidFill>
                <a:latin typeface="Arial Narrow" pitchFamily="34" charset="0"/>
              </a:rPr>
              <a:t>Adequate Nutrients Within Calorie Needs</a:t>
            </a:r>
          </a:p>
          <a:p>
            <a:pPr lvl="1" eaLnBrk="1" hangingPunct="1"/>
            <a:r>
              <a:rPr lang="en-US" sz="1300" dirty="0" smtClean="0">
                <a:latin typeface="Arial Narrow" pitchFamily="34" charset="0"/>
              </a:rPr>
              <a:t>Consume a variety of nutrient-dense foods (whole grains, fruits and vegetables, lean meats, low-fat dairy) and beverages within and among the basic food groups while choosing foods that limit the intake of saturated fats and trans fats, cholesterol, added sugars, salt, and alcohol.</a:t>
            </a:r>
          </a:p>
          <a:p>
            <a:pPr lvl="1" eaLnBrk="1" hangingPunct="1"/>
            <a:endParaRPr lang="en-US" sz="1300" dirty="0" smtClean="0">
              <a:latin typeface="Arial Narrow" pitchFamily="34" charset="0"/>
            </a:endParaRPr>
          </a:p>
          <a:p>
            <a:pPr lvl="1" eaLnBrk="1" hangingPunct="1"/>
            <a:r>
              <a:rPr lang="en-US" sz="1300" dirty="0" smtClean="0">
                <a:latin typeface="Arial Narrow" pitchFamily="34" charset="0"/>
              </a:rPr>
              <a:t>Meet recommended intakes within energy needs by adopting a balanced eating pattern, such as the USDA Food Guide or the Dietary Approaches to Stop Hypertension (DASH) Eating Plan.</a:t>
            </a:r>
            <a:r>
              <a:rPr lang="en-US" sz="1500" dirty="0" smtClean="0"/>
              <a:t> </a:t>
            </a:r>
          </a:p>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a:ln/>
        </p:spPr>
      </p:sp>
      <p:sp>
        <p:nvSpPr>
          <p:cNvPr id="154627" name="Notes Placeholder 2"/>
          <p:cNvSpPr>
            <a:spLocks noGrp="1"/>
          </p:cNvSpPr>
          <p:nvPr>
            <p:ph type="body" idx="1"/>
          </p:nvPr>
        </p:nvSpPr>
        <p:spPr>
          <a:noFill/>
          <a:ln/>
        </p:spPr>
        <p:txBody>
          <a:bodyPr/>
          <a:lstStyle/>
          <a:p>
            <a:endParaRPr lang="en-US" smtClean="0">
              <a:latin typeface="Times New Roman" charset="0"/>
            </a:endParaRPr>
          </a:p>
        </p:txBody>
      </p:sp>
      <p:sp>
        <p:nvSpPr>
          <p:cNvPr id="154628" name="Slide Number Placeholder 3"/>
          <p:cNvSpPr>
            <a:spLocks noGrp="1"/>
          </p:cNvSpPr>
          <p:nvPr>
            <p:ph type="sldNum" sz="quarter" idx="5"/>
          </p:nvPr>
        </p:nvSpPr>
        <p:spPr>
          <a:noFill/>
        </p:spPr>
        <p:txBody>
          <a:bodyPr/>
          <a:lstStyle/>
          <a:p>
            <a:fld id="{2CE66EA1-996D-4D9A-9548-217319B7742B}" type="slidenum">
              <a:rPr lang="en-US" smtClean="0">
                <a:latin typeface="Times New Roman" charset="0"/>
              </a:rPr>
              <a:pPr/>
              <a:t>22</a:t>
            </a:fld>
            <a:endParaRPr lang="en-US" smtClean="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13B24F61-D2F5-44B6-8E64-A7E7D48020F3}" type="slidenum">
              <a:rPr lang="en-US" smtClean="0"/>
              <a:pPr/>
              <a:t>5</a:t>
            </a:fld>
            <a:endParaRPr lang="en-US"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r>
              <a:rPr lang="en-US" sz="1100" smtClean="0">
                <a:latin typeface="Tw Cen MT" pitchFamily="34" charset="0"/>
              </a:rPr>
              <a:t>Dietary Guidelines for Americans, 2005</a:t>
            </a:r>
            <a:br>
              <a:rPr lang="en-US" sz="1100" smtClean="0">
                <a:latin typeface="Tw Cen MT" pitchFamily="34" charset="0"/>
              </a:rPr>
            </a:br>
            <a:r>
              <a:rPr lang="en-US" sz="900" smtClean="0">
                <a:solidFill>
                  <a:schemeClr val="accent2"/>
                </a:solidFill>
                <a:latin typeface="Tw Cen MT" pitchFamily="34" charset="0"/>
              </a:rPr>
              <a:t>Key Recommendations for the General Population</a:t>
            </a:r>
          </a:p>
          <a:p>
            <a:pPr eaLnBrk="1" hangingPunct="1"/>
            <a:r>
              <a:rPr lang="en-US" sz="1300" u="sng" smtClean="0">
                <a:solidFill>
                  <a:schemeClr val="bg2"/>
                </a:solidFill>
                <a:latin typeface="Arial Narrow" pitchFamily="34" charset="0"/>
              </a:rPr>
              <a:t>Weight Management</a:t>
            </a:r>
          </a:p>
          <a:p>
            <a:pPr lvl="1" eaLnBrk="1" hangingPunct="1"/>
            <a:r>
              <a:rPr lang="en-US" sz="1300" smtClean="0">
                <a:latin typeface="Arial Narrow" pitchFamily="34" charset="0"/>
              </a:rPr>
              <a:t>To maintain body weight in a healthy range, balance calories from foods and beverages with calories expended. </a:t>
            </a:r>
          </a:p>
          <a:p>
            <a:pPr lvl="1" eaLnBrk="1" hangingPunct="1"/>
            <a:endParaRPr lang="en-US" sz="1300" smtClean="0">
              <a:latin typeface="Arial Narrow" pitchFamily="34" charset="0"/>
            </a:endParaRPr>
          </a:p>
          <a:p>
            <a:pPr lvl="1" eaLnBrk="1" hangingPunct="1"/>
            <a:r>
              <a:rPr lang="en-US" sz="1300" smtClean="0">
                <a:latin typeface="Arial Narrow" pitchFamily="34" charset="0"/>
              </a:rPr>
              <a:t>To prevent gradual weight gain over time, make small decreases in food and beverage calories and increase physical activity.</a:t>
            </a:r>
            <a:endParaRPr lang="en-US" sz="1300" smtClean="0"/>
          </a:p>
          <a:p>
            <a:pPr eaLnBrk="1" hangingPunct="1"/>
            <a:endParaRPr lang="en-US" sz="900" smtClean="0">
              <a:solidFill>
                <a:schemeClr val="accent2"/>
              </a:solidFill>
              <a:latin typeface="Tw Cen MT"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3136F53C-0694-45A6-A991-1A2551476FD4}" type="slidenum">
              <a:rPr lang="en-US" smtClean="0"/>
              <a:pPr/>
              <a:t>6</a:t>
            </a:fld>
            <a:endParaRPr lang="en-US"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r>
              <a:rPr lang="en-US" sz="1100" smtClean="0">
                <a:latin typeface="Tw Cen MT" pitchFamily="34" charset="0"/>
              </a:rPr>
              <a:t>Dietary Guidelines for Americans, 2005</a:t>
            </a:r>
            <a:br>
              <a:rPr lang="en-US" sz="1100" smtClean="0">
                <a:latin typeface="Tw Cen MT" pitchFamily="34" charset="0"/>
              </a:rPr>
            </a:br>
            <a:r>
              <a:rPr lang="en-US" sz="900" smtClean="0">
                <a:solidFill>
                  <a:schemeClr val="accent2"/>
                </a:solidFill>
                <a:latin typeface="Tw Cen MT" pitchFamily="34" charset="0"/>
              </a:rPr>
              <a:t>Key Recommendations for the General Population</a:t>
            </a:r>
          </a:p>
          <a:p>
            <a:pPr eaLnBrk="1" hangingPunct="1"/>
            <a:r>
              <a:rPr lang="en-US" sz="1300" u="sng" smtClean="0">
                <a:solidFill>
                  <a:schemeClr val="bg2"/>
                </a:solidFill>
                <a:latin typeface="Arial Narrow" pitchFamily="34" charset="0"/>
              </a:rPr>
              <a:t>Physical activity</a:t>
            </a:r>
          </a:p>
          <a:p>
            <a:pPr lvl="1" eaLnBrk="1" hangingPunct="1"/>
            <a:r>
              <a:rPr lang="en-US" sz="1300" smtClean="0">
                <a:latin typeface="Arial Narrow" pitchFamily="34" charset="0"/>
              </a:rPr>
              <a:t>Engage in regular physical activity and reduce sedentary activities to promote health, psychological well-being, and a healthy body weight. </a:t>
            </a:r>
          </a:p>
          <a:p>
            <a:pPr lvl="1" eaLnBrk="1" hangingPunct="1"/>
            <a:r>
              <a:rPr lang="en-US" sz="1300" smtClean="0">
                <a:latin typeface="Arial Narrow" pitchFamily="34" charset="0"/>
              </a:rPr>
              <a:t>Achieve physical fitness by including cardiovascular conditioning, stretching exercises for flexibility, and resistance exercises for muscle strength and endurance.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43D4F2EF-2ACC-43CF-91B2-7ED498275B14}" type="slidenum">
              <a:rPr lang="en-US" smtClean="0"/>
              <a:pPr/>
              <a:t>7</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r>
              <a:rPr lang="en-US" sz="1100" smtClean="0">
                <a:latin typeface="Tw Cen MT" pitchFamily="34" charset="0"/>
              </a:rPr>
              <a:t>Dietary Guidelines for Americans, 2005</a:t>
            </a:r>
            <a:br>
              <a:rPr lang="en-US" sz="1100" smtClean="0">
                <a:latin typeface="Tw Cen MT" pitchFamily="34" charset="0"/>
              </a:rPr>
            </a:br>
            <a:r>
              <a:rPr lang="en-US" sz="900" smtClean="0">
                <a:solidFill>
                  <a:schemeClr val="accent2"/>
                </a:solidFill>
                <a:latin typeface="Tw Cen MT" pitchFamily="34" charset="0"/>
              </a:rPr>
              <a:t>Key Recommendations for the General Population</a:t>
            </a:r>
          </a:p>
          <a:p>
            <a:pPr eaLnBrk="1" hangingPunct="1"/>
            <a:r>
              <a:rPr lang="en-US" sz="1300" u="sng" smtClean="0">
                <a:solidFill>
                  <a:schemeClr val="bg2"/>
                </a:solidFill>
                <a:latin typeface="Arial Narrow" pitchFamily="34" charset="0"/>
              </a:rPr>
              <a:t>Food Groups to Encourage</a:t>
            </a:r>
          </a:p>
          <a:p>
            <a:pPr lvl="1" eaLnBrk="1" hangingPunct="1"/>
            <a:r>
              <a:rPr lang="en-US" sz="1300" smtClean="0">
                <a:latin typeface="Arial Narrow" pitchFamily="34" charset="0"/>
              </a:rPr>
              <a:t>Consume a sufficient amount of fruits and vegetables while staying within energy needs. </a:t>
            </a:r>
          </a:p>
          <a:p>
            <a:pPr lvl="1" eaLnBrk="1" hangingPunct="1"/>
            <a:r>
              <a:rPr lang="en-US" sz="1300" smtClean="0">
                <a:latin typeface="Arial Narrow" pitchFamily="34" charset="0"/>
              </a:rPr>
              <a:t>Choose a variety of </a:t>
            </a:r>
            <a:r>
              <a:rPr lang="en-US" sz="1300" u="sng" smtClean="0">
                <a:solidFill>
                  <a:schemeClr val="bg2"/>
                </a:solidFill>
                <a:latin typeface="Arial Narrow" pitchFamily="34" charset="0"/>
              </a:rPr>
              <a:t>fruits and vegetables</a:t>
            </a:r>
            <a:r>
              <a:rPr lang="en-US" sz="1300" smtClean="0">
                <a:latin typeface="Arial Narrow" pitchFamily="34" charset="0"/>
              </a:rPr>
              <a:t> each day. Select from all five vegetable subgroups (dark green, orange, legumes, starchy vegetables, and other vegetables) several times a week. </a:t>
            </a:r>
          </a:p>
          <a:p>
            <a:pPr lvl="1" eaLnBrk="1" hangingPunct="1"/>
            <a:r>
              <a:rPr lang="en-US" sz="1300" smtClean="0">
                <a:latin typeface="Arial Narrow" pitchFamily="34" charset="0"/>
              </a:rPr>
              <a:t>Consume 3 or more ounce-equivalents of </a:t>
            </a:r>
            <a:r>
              <a:rPr lang="en-US" sz="1300" u="sng" smtClean="0">
                <a:solidFill>
                  <a:schemeClr val="bg2"/>
                </a:solidFill>
                <a:latin typeface="Arial Narrow" pitchFamily="34" charset="0"/>
              </a:rPr>
              <a:t>whole-grain </a:t>
            </a:r>
            <a:r>
              <a:rPr lang="en-US" sz="1300" smtClean="0">
                <a:latin typeface="Arial Narrow" pitchFamily="34" charset="0"/>
              </a:rPr>
              <a:t>products per day, with the rest of the recommended grains coming from enriched or whole-grain products. At least half the grains should come from whole grains. </a:t>
            </a:r>
          </a:p>
          <a:p>
            <a:pPr lvl="1" eaLnBrk="1" hangingPunct="1"/>
            <a:r>
              <a:rPr lang="en-US" sz="1300" smtClean="0">
                <a:latin typeface="Arial Narrow" pitchFamily="34" charset="0"/>
              </a:rPr>
              <a:t>Consume 3 cups per day of </a:t>
            </a:r>
            <a:r>
              <a:rPr lang="en-US" sz="1300" u="sng" smtClean="0">
                <a:solidFill>
                  <a:schemeClr val="bg2"/>
                </a:solidFill>
                <a:latin typeface="Arial Narrow" pitchFamily="34" charset="0"/>
              </a:rPr>
              <a:t>fat-free or low-fat milk</a:t>
            </a:r>
            <a:r>
              <a:rPr lang="en-US" sz="1300" smtClean="0">
                <a:latin typeface="Arial Narrow" pitchFamily="34" charset="0"/>
              </a:rPr>
              <a:t> or equivalent milk products. </a:t>
            </a:r>
          </a:p>
          <a:p>
            <a:pPr eaLnBrk="1" hangingPunct="1"/>
            <a:endParaRPr lang="en-US" sz="900" smtClean="0">
              <a:solidFill>
                <a:schemeClr val="accent2"/>
              </a:solidFill>
              <a:latin typeface="Tw Cen MT"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25742E91-B651-465C-B824-C91C27D96C01}" type="slidenum">
              <a:rPr lang="en-US" smtClean="0"/>
              <a:pPr/>
              <a:t>8</a:t>
            </a:fld>
            <a:endParaRPr lang="en-US"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pPr eaLnBrk="1" hangingPunct="1"/>
            <a:r>
              <a:rPr lang="en-US" sz="1100" smtClean="0">
                <a:latin typeface="Tw Cen MT" pitchFamily="34" charset="0"/>
              </a:rPr>
              <a:t>Dietary Guidelines for Americans, 2005</a:t>
            </a:r>
            <a:br>
              <a:rPr lang="en-US" sz="1100" smtClean="0">
                <a:latin typeface="Tw Cen MT" pitchFamily="34" charset="0"/>
              </a:rPr>
            </a:br>
            <a:r>
              <a:rPr lang="en-US" sz="900" smtClean="0">
                <a:solidFill>
                  <a:schemeClr val="accent2"/>
                </a:solidFill>
                <a:latin typeface="Tw Cen MT" pitchFamily="34" charset="0"/>
              </a:rPr>
              <a:t>Key Recommendations for the General Population</a:t>
            </a:r>
          </a:p>
          <a:p>
            <a:pPr eaLnBrk="1" hangingPunct="1"/>
            <a:r>
              <a:rPr lang="en-US" sz="1300" u="sng" smtClean="0">
                <a:solidFill>
                  <a:schemeClr val="bg2"/>
                </a:solidFill>
                <a:latin typeface="Arial Narrow" pitchFamily="34" charset="0"/>
              </a:rPr>
              <a:t>Fats</a:t>
            </a:r>
          </a:p>
          <a:p>
            <a:pPr lvl="1" eaLnBrk="1" hangingPunct="1"/>
            <a:r>
              <a:rPr lang="en-US" sz="1300" smtClean="0">
                <a:latin typeface="Arial Narrow" pitchFamily="34" charset="0"/>
              </a:rPr>
              <a:t>Keep total fat intake between 20 - 35 percent of calories                                  </a:t>
            </a:r>
          </a:p>
          <a:p>
            <a:pPr lvl="1" eaLnBrk="1" hangingPunct="1"/>
            <a:r>
              <a:rPr lang="en-US" sz="1300" smtClean="0">
                <a:latin typeface="Arial Narrow" pitchFamily="34" charset="0"/>
              </a:rPr>
              <a:t>(With most fats coming from sources of polyunsaturated and monounsaturated fatty acids, such as fish, nuts, and vegetable oils).</a:t>
            </a:r>
          </a:p>
          <a:p>
            <a:pPr lvl="1" eaLnBrk="1" hangingPunct="1"/>
            <a:r>
              <a:rPr lang="en-US" sz="1300" smtClean="0">
                <a:latin typeface="Arial Narrow" pitchFamily="34" charset="0"/>
              </a:rPr>
              <a:t>Limit intake of fats and oils high in saturated and/or </a:t>
            </a:r>
            <a:r>
              <a:rPr lang="en-US" sz="1300" i="1" smtClean="0">
                <a:latin typeface="Arial Narrow" pitchFamily="34" charset="0"/>
              </a:rPr>
              <a:t>trans </a:t>
            </a:r>
            <a:r>
              <a:rPr lang="en-US" sz="1300" smtClean="0">
                <a:latin typeface="Arial Narrow" pitchFamily="34" charset="0"/>
              </a:rPr>
              <a:t>fatty acids, and choose products low in such fats and oils.</a:t>
            </a:r>
            <a:r>
              <a:rPr lang="en-US" sz="1300" smtClean="0"/>
              <a:t> </a:t>
            </a:r>
            <a:endParaRPr lang="en-US" sz="1300" smtClean="0">
              <a:latin typeface="Arial Narrow" pitchFamily="34" charset="0"/>
            </a:endParaRPr>
          </a:p>
          <a:p>
            <a:pPr lvl="1" eaLnBrk="1" hangingPunct="1"/>
            <a:r>
              <a:rPr lang="en-US" sz="1300" smtClean="0">
                <a:latin typeface="Arial Narrow" pitchFamily="34" charset="0"/>
              </a:rPr>
              <a:t>Consume less than 10 percent of calories from saturated fatty acids </a:t>
            </a:r>
          </a:p>
          <a:p>
            <a:pPr lvl="1" eaLnBrk="1" hangingPunct="1"/>
            <a:r>
              <a:rPr lang="en-US" sz="1300" smtClean="0">
                <a:latin typeface="Arial Narrow" pitchFamily="34" charset="0"/>
              </a:rPr>
              <a:t>Consume less than 300 mg/day of cholesterol</a:t>
            </a:r>
          </a:p>
          <a:p>
            <a:pPr lvl="1" eaLnBrk="1" hangingPunct="1"/>
            <a:r>
              <a:rPr lang="en-US" sz="1300" smtClean="0">
                <a:latin typeface="Arial Narrow" pitchFamily="34" charset="0"/>
              </a:rPr>
              <a:t>Keep </a:t>
            </a:r>
            <a:r>
              <a:rPr lang="en-US" sz="1300" i="1" smtClean="0">
                <a:latin typeface="Arial Narrow" pitchFamily="34" charset="0"/>
              </a:rPr>
              <a:t>trans</a:t>
            </a:r>
            <a:r>
              <a:rPr lang="en-US" sz="1300" smtClean="0">
                <a:latin typeface="Arial Narrow" pitchFamily="34" charset="0"/>
              </a:rPr>
              <a:t> fatty acid consumption as low as possible </a:t>
            </a:r>
          </a:p>
          <a:p>
            <a:pPr lvl="1" eaLnBrk="1" hangingPunct="1"/>
            <a:r>
              <a:rPr lang="en-US" sz="1300" smtClean="0">
                <a:latin typeface="Arial Narrow" pitchFamily="34" charset="0"/>
              </a:rPr>
              <a:t>When selecting and preparing meat, poultry, dry beans, and milk or milk products, make choices that are lean, low-fat, or fat-free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5F67309D-939B-4D4D-A4C8-A106D9E74528}" type="slidenum">
              <a:rPr lang="en-US" smtClean="0"/>
              <a:pPr/>
              <a:t>9</a:t>
            </a:fld>
            <a:endParaRPr lang="en-US"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eaLnBrk="1" hangingPunct="1"/>
            <a:r>
              <a:rPr lang="en-US" sz="1100" dirty="0" smtClean="0">
                <a:latin typeface="Tw Cen MT" pitchFamily="34" charset="0"/>
              </a:rPr>
              <a:t>Dietary Guidelines for Americans, 2005</a:t>
            </a:r>
            <a:br>
              <a:rPr lang="en-US" sz="1100" dirty="0" smtClean="0">
                <a:latin typeface="Tw Cen MT" pitchFamily="34" charset="0"/>
              </a:rPr>
            </a:br>
            <a:r>
              <a:rPr lang="en-US" sz="900" dirty="0" smtClean="0">
                <a:solidFill>
                  <a:schemeClr val="accent2"/>
                </a:solidFill>
                <a:latin typeface="Tw Cen MT" pitchFamily="34" charset="0"/>
              </a:rPr>
              <a:t>Key Recommendations for the General Population</a:t>
            </a:r>
          </a:p>
          <a:p>
            <a:pPr eaLnBrk="1" hangingPunct="1"/>
            <a:r>
              <a:rPr lang="en-US" sz="1300" u="sng" dirty="0" smtClean="0">
                <a:solidFill>
                  <a:schemeClr val="bg2"/>
                </a:solidFill>
                <a:latin typeface="Arial Narrow" pitchFamily="34" charset="0"/>
              </a:rPr>
              <a:t>Carbohydrates</a:t>
            </a:r>
          </a:p>
          <a:p>
            <a:pPr lvl="1" eaLnBrk="1" hangingPunct="1"/>
            <a:r>
              <a:rPr lang="en-US" sz="1300" dirty="0" smtClean="0">
                <a:latin typeface="Arial Narrow" pitchFamily="34" charset="0"/>
              </a:rPr>
              <a:t>Choose fiber-rich fruits, vegetables, and whole grains often. </a:t>
            </a:r>
          </a:p>
          <a:p>
            <a:pPr lvl="1" eaLnBrk="1" hangingPunct="1"/>
            <a:r>
              <a:rPr lang="en-US" sz="1300" dirty="0" smtClean="0">
                <a:latin typeface="Arial Narrow" pitchFamily="34" charset="0"/>
              </a:rPr>
              <a:t>Choose and prepare foods and beverages with little added sugars or caloric sweeteners.</a:t>
            </a:r>
          </a:p>
          <a:p>
            <a:pPr lvl="1" eaLnBrk="1" hangingPunct="1"/>
            <a:r>
              <a:rPr lang="en-US" sz="1300" dirty="0" smtClean="0">
                <a:latin typeface="Arial Narrow" pitchFamily="34" charset="0"/>
              </a:rPr>
              <a:t>Reduce the incidence of dental caries by practicing good oral hygiene and consuming sugar- and starch-containing foods and beverages less frequently.</a:t>
            </a:r>
            <a:r>
              <a:rPr lang="en-US" sz="1300" dirty="0" smtClean="0"/>
              <a:t> </a:t>
            </a:r>
          </a:p>
          <a:p>
            <a:pPr lvl="1" eaLnBrk="1" hangingPunct="1"/>
            <a:endParaRPr lang="en-US" sz="1300" dirty="0" smtClean="0"/>
          </a:p>
          <a:p>
            <a:pPr eaLnBrk="1" hangingPunct="1"/>
            <a:r>
              <a:rPr lang="en-US" sz="1300" dirty="0" smtClean="0">
                <a:solidFill>
                  <a:schemeClr val="bg2"/>
                </a:solidFill>
                <a:latin typeface="Arial Narrow" pitchFamily="34" charset="0"/>
              </a:rPr>
              <a:t>7.</a:t>
            </a:r>
            <a:r>
              <a:rPr lang="en-US" sz="1300" u="sng" dirty="0" smtClean="0">
                <a:solidFill>
                  <a:schemeClr val="bg2"/>
                </a:solidFill>
                <a:latin typeface="Arial Narrow" pitchFamily="34" charset="0"/>
              </a:rPr>
              <a:t> Sodium and Potassium</a:t>
            </a:r>
          </a:p>
          <a:p>
            <a:pPr lvl="1" eaLnBrk="1" hangingPunct="1"/>
            <a:r>
              <a:rPr lang="en-US" sz="1300" dirty="0" smtClean="0">
                <a:latin typeface="Arial Narrow" pitchFamily="34" charset="0"/>
              </a:rPr>
              <a:t>Consume less than 2,300 mg (approximately 1 teaspoon of salt) of sodium per day. </a:t>
            </a:r>
          </a:p>
          <a:p>
            <a:pPr lvl="1" eaLnBrk="1" hangingPunct="1"/>
            <a:r>
              <a:rPr lang="en-US" sz="1300" dirty="0" smtClean="0">
                <a:latin typeface="Arial Narrow" pitchFamily="34" charset="0"/>
              </a:rPr>
              <a:t>Choose and prepare foods with little salt. At the same time, consume potassium-rich foods, such as fruits and vegetables. </a:t>
            </a:r>
            <a:endParaRPr lang="en-US" sz="1300" dirty="0" smtClean="0"/>
          </a:p>
          <a:p>
            <a:pPr eaLnBrk="1" hangingPunct="1"/>
            <a:endParaRPr lang="en-US" sz="900" dirty="0" smtClean="0">
              <a:solidFill>
                <a:schemeClr val="accent2"/>
              </a:solidFill>
              <a:latin typeface="Tw Cen MT"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14F16ECF-A254-4CCD-988B-E3AA4F498A35}" type="slidenum">
              <a:rPr lang="en-US" smtClean="0"/>
              <a:pPr/>
              <a:t>10</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r>
              <a:rPr lang="en-US" sz="1100" smtClean="0">
                <a:latin typeface="Tw Cen MT" pitchFamily="34" charset="0"/>
              </a:rPr>
              <a:t>Dietary Guidelines for Americans, 2005</a:t>
            </a:r>
            <a:br>
              <a:rPr lang="en-US" sz="1100" smtClean="0">
                <a:latin typeface="Tw Cen MT" pitchFamily="34" charset="0"/>
              </a:rPr>
            </a:br>
            <a:r>
              <a:rPr lang="en-US" sz="900" smtClean="0">
                <a:solidFill>
                  <a:schemeClr val="accent2"/>
                </a:solidFill>
                <a:latin typeface="Tw Cen MT" pitchFamily="34" charset="0"/>
              </a:rPr>
              <a:t>Key Recommendations for the General Population</a:t>
            </a:r>
          </a:p>
          <a:p>
            <a:pPr eaLnBrk="1" hangingPunct="1"/>
            <a:r>
              <a:rPr lang="en-US" sz="1300" u="sng" smtClean="0">
                <a:solidFill>
                  <a:schemeClr val="bg2"/>
                </a:solidFill>
                <a:latin typeface="Arial Narrow" pitchFamily="34" charset="0"/>
              </a:rPr>
              <a:t>Alcoholic Beverages</a:t>
            </a:r>
          </a:p>
          <a:p>
            <a:pPr lvl="1" eaLnBrk="1" hangingPunct="1"/>
            <a:r>
              <a:rPr lang="en-US" sz="1300" smtClean="0">
                <a:latin typeface="Arial Narrow" pitchFamily="34" charset="0"/>
              </a:rPr>
              <a:t>Those who choose to drink alcoholic beverages should do so sensibly and in moderation (≤ 1 drink for women/day and  ≤ 2 drinks for men/day). </a:t>
            </a:r>
          </a:p>
          <a:p>
            <a:pPr lvl="1" eaLnBrk="1" hangingPunct="1"/>
            <a:r>
              <a:rPr lang="en-US" sz="1300" smtClean="0">
                <a:latin typeface="Arial Narrow" pitchFamily="34" charset="0"/>
              </a:rPr>
              <a:t>Alcoholic beverages should be avoided by individuals engaging in activities that require attention, skill, or coordination, such as driving or operating machinery.</a:t>
            </a:r>
          </a:p>
          <a:p>
            <a:pPr lvl="1" eaLnBrk="1" hangingPunct="1"/>
            <a:r>
              <a:rPr lang="en-US" sz="1300" smtClean="0">
                <a:latin typeface="Arial Narrow" pitchFamily="34" charset="0"/>
              </a:rPr>
              <a:t> Alcoholic beverages should not be consumed by some individuals, including: those who cannot restrict their alcohol intake, women of childbearing age who may become pregnant, pregnant and lactating women, children and adolescents, individuals taking medications that can interact with alcohol, and those                             with specific medical conditions. </a:t>
            </a:r>
          </a:p>
          <a:p>
            <a:pPr eaLnBrk="1" hangingPunct="1"/>
            <a:endParaRPr lang="en-US" sz="900" smtClean="0">
              <a:solidFill>
                <a:schemeClr val="accent2"/>
              </a:solidFill>
              <a:latin typeface="Tw Cen MT"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832649F0-4871-410E-97A6-AA9CF68D06B2}" type="slidenum">
              <a:rPr lang="en-US" smtClean="0"/>
              <a:pPr/>
              <a:t>11</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eaLnBrk="1" hangingPunct="1"/>
            <a:r>
              <a:rPr lang="en-US" sz="1100" smtClean="0">
                <a:latin typeface="Tw Cen MT" pitchFamily="34" charset="0"/>
              </a:rPr>
              <a:t>Dietary Guidelines for Americans, 2005</a:t>
            </a:r>
            <a:br>
              <a:rPr lang="en-US" sz="1100" smtClean="0">
                <a:latin typeface="Tw Cen MT" pitchFamily="34" charset="0"/>
              </a:rPr>
            </a:br>
            <a:r>
              <a:rPr lang="en-US" sz="900" smtClean="0">
                <a:solidFill>
                  <a:schemeClr val="accent2"/>
                </a:solidFill>
                <a:latin typeface="Tw Cen MT" pitchFamily="34" charset="0"/>
              </a:rPr>
              <a:t>Key Recommendations for the General Population</a:t>
            </a:r>
          </a:p>
          <a:p>
            <a:pPr eaLnBrk="1" hangingPunct="1"/>
            <a:r>
              <a:rPr lang="en-US" sz="1000" u="sng" smtClean="0">
                <a:solidFill>
                  <a:schemeClr val="bg2"/>
                </a:solidFill>
                <a:latin typeface="Arial Narrow" pitchFamily="34" charset="0"/>
              </a:rPr>
              <a:t>Food Safety</a:t>
            </a:r>
          </a:p>
          <a:p>
            <a:pPr lvl="1" eaLnBrk="1" hangingPunct="1"/>
            <a:r>
              <a:rPr lang="en-US" smtClean="0">
                <a:latin typeface="Arial Narrow" pitchFamily="34" charset="0"/>
              </a:rPr>
              <a:t>To avoid microbial food borne illness: </a:t>
            </a:r>
          </a:p>
          <a:p>
            <a:pPr lvl="2" eaLnBrk="1" hangingPunct="1"/>
            <a:r>
              <a:rPr lang="en-US" sz="1300" smtClean="0">
                <a:latin typeface="Arial Narrow" pitchFamily="34" charset="0"/>
              </a:rPr>
              <a:t>Clean hands, food contact surfaces, and fruits and vegetables.                                     </a:t>
            </a:r>
          </a:p>
          <a:p>
            <a:pPr lvl="2" eaLnBrk="1" hangingPunct="1"/>
            <a:r>
              <a:rPr lang="en-US" sz="1300" smtClean="0">
                <a:latin typeface="Arial Narrow" pitchFamily="34" charset="0"/>
              </a:rPr>
              <a:t>Meat and poultry should not be washed or rinsed. </a:t>
            </a:r>
          </a:p>
          <a:p>
            <a:pPr lvl="2" eaLnBrk="1" hangingPunct="1"/>
            <a:r>
              <a:rPr lang="en-US" sz="1300" smtClean="0">
                <a:latin typeface="Arial Narrow" pitchFamily="34" charset="0"/>
              </a:rPr>
              <a:t>Separate raw, cooked, and ready-to-eat foods while shopping, preparing, or storing foods. </a:t>
            </a:r>
          </a:p>
          <a:p>
            <a:pPr lvl="2" eaLnBrk="1" hangingPunct="1"/>
            <a:r>
              <a:rPr lang="en-US" sz="1300" smtClean="0">
                <a:latin typeface="Arial Narrow" pitchFamily="34" charset="0"/>
              </a:rPr>
              <a:t>Cook foods to a safe temperature to kill microorganisms. </a:t>
            </a:r>
          </a:p>
          <a:p>
            <a:pPr lvl="2" eaLnBrk="1" hangingPunct="1"/>
            <a:r>
              <a:rPr lang="en-US" sz="1300" smtClean="0">
                <a:latin typeface="Arial Narrow" pitchFamily="34" charset="0"/>
              </a:rPr>
              <a:t>Chill (refrigerate) perishable food promptly and defrost foods properly. </a:t>
            </a:r>
          </a:p>
          <a:p>
            <a:pPr lvl="2" eaLnBrk="1" hangingPunct="1"/>
            <a:r>
              <a:rPr lang="en-US" sz="1300" smtClean="0">
                <a:latin typeface="Arial Narrow" pitchFamily="34" charset="0"/>
              </a:rPr>
              <a:t>Avoid raw (unpasteurized) milk or any products made from unpasteurized milk, raw or partially cooked eggs or foods containing raw eggs, raw or undercooked meat and poultry, unpasteurized juices, and raw sprouts. </a:t>
            </a:r>
          </a:p>
          <a:p>
            <a:pPr lvl="1" eaLnBrk="1" hangingPunct="1"/>
            <a:endParaRPr lang="en-US" sz="1000" smtClean="0">
              <a:latin typeface="Arial Narrow" pitchFamily="34" charset="0"/>
            </a:endParaRPr>
          </a:p>
          <a:p>
            <a:pPr eaLnBrk="1" hangingPunct="1"/>
            <a:endParaRPr lang="en-US" sz="900" smtClean="0">
              <a:solidFill>
                <a:schemeClr val="accent2"/>
              </a:solidFill>
              <a:latin typeface="Tw Cen MT"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5E0A36FA-1D43-479C-996A-0009C9932E51}" type="datetimeFigureOut">
              <a:rPr lang="en-US" smtClean="0"/>
              <a:pPr/>
              <a:t>1/13/2014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127D15F7-939F-44B4-A781-00445BA33A8E}"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0A36FA-1D43-479C-996A-0009C9932E51}" type="datetimeFigureOut">
              <a:rPr lang="en-US" smtClean="0"/>
              <a:pPr/>
              <a:t>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7D15F7-939F-44B4-A781-00445BA33A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0A36FA-1D43-479C-996A-0009C9932E51}" type="datetimeFigureOut">
              <a:rPr lang="en-US" smtClean="0"/>
              <a:pPr/>
              <a:t>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7D15F7-939F-44B4-A781-00445BA33A8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latin typeface="Myriad Web Pro"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0A36FA-1D43-479C-996A-0009C9932E51}" type="datetimeFigureOut">
              <a:rPr lang="en-US" smtClean="0"/>
              <a:pPr/>
              <a:t>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7D15F7-939F-44B4-A781-00445BA33A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E0A36FA-1D43-479C-996A-0009C9932E51}" type="datetimeFigureOut">
              <a:rPr lang="en-US" smtClean="0"/>
              <a:pPr/>
              <a:t>1/13/2014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7D15F7-939F-44B4-A781-00445BA33A8E}"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E0A36FA-1D43-479C-996A-0009C9932E51}" type="datetimeFigureOut">
              <a:rPr lang="en-US" smtClean="0"/>
              <a:pPr/>
              <a:t>1/13/2014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7D15F7-939F-44B4-A781-00445BA33A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E0A36FA-1D43-479C-996A-0009C9932E51}" type="datetimeFigureOut">
              <a:rPr lang="en-US" smtClean="0"/>
              <a:pPr/>
              <a:t>1/13/2014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27D15F7-939F-44B4-A781-00445BA33A8E}"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E0A36FA-1D43-479C-996A-0009C9932E51}" type="datetimeFigureOut">
              <a:rPr lang="en-US" smtClean="0"/>
              <a:pPr/>
              <a:t>1/13/2014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27D15F7-939F-44B4-A781-00445BA33A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E0A36FA-1D43-479C-996A-0009C9932E51}" type="datetimeFigureOut">
              <a:rPr lang="en-US" smtClean="0"/>
              <a:pPr/>
              <a:t>1/13/2014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27D15F7-939F-44B4-A781-00445BA33A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E0A36FA-1D43-479C-996A-0009C9932E51}" type="datetimeFigureOut">
              <a:rPr lang="en-US" smtClean="0"/>
              <a:pPr/>
              <a:t>1/13/2014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7D15F7-939F-44B4-A781-00445BA33A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5E0A36FA-1D43-479C-996A-0009C9932E51}" type="datetimeFigureOut">
              <a:rPr lang="en-US" smtClean="0"/>
              <a:pPr/>
              <a:t>1/13/2014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127D15F7-939F-44B4-A781-00445BA33A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E0A36FA-1D43-479C-996A-0009C9932E51}" type="datetimeFigureOut">
              <a:rPr lang="en-US" smtClean="0"/>
              <a:pPr/>
              <a:t>1/13/2014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27D15F7-939F-44B4-A781-00445BA33A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www.cdc.gov/physicalactivity/downloads/PA_State_Indicator_Report_2010_Action_Guide.pdf" TargetMode="External"/><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hyperlink" Target="http://www.health.gov/dietaryguidelines/dga2005/recommendations.ht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Obesity </a:t>
            </a:r>
            <a:r>
              <a:rPr lang="en-US" dirty="0" smtClean="0"/>
              <a:t>Management and Diet Therapy</a:t>
            </a:r>
            <a:endParaRPr lang="en-US" dirty="0"/>
          </a:p>
        </p:txBody>
      </p:sp>
      <p:sp>
        <p:nvSpPr>
          <p:cNvPr id="3" name="Subtitle 2"/>
          <p:cNvSpPr>
            <a:spLocks noGrp="1"/>
          </p:cNvSpPr>
          <p:nvPr>
            <p:ph type="subTitle" idx="1"/>
          </p:nvPr>
        </p:nvSpPr>
        <p:spPr/>
        <p:txBody>
          <a:bodyPr/>
          <a:lstStyle/>
          <a:p>
            <a:r>
              <a:rPr lang="en-US" dirty="0" smtClean="0"/>
              <a:t>NURS 2018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p:txBody>
          <a:bodyPr/>
          <a:lstStyle/>
          <a:p>
            <a:pPr algn="ctr" eaLnBrk="1" hangingPunct="1"/>
            <a:r>
              <a:rPr lang="en-US" sz="3900" smtClean="0">
                <a:latin typeface="Tw Cen MT" pitchFamily="34" charset="0"/>
              </a:rPr>
              <a:t>Dietary Guidelines for Americans, 2005</a:t>
            </a:r>
            <a:br>
              <a:rPr lang="en-US" sz="3900" smtClean="0">
                <a:latin typeface="Tw Cen MT" pitchFamily="34" charset="0"/>
              </a:rPr>
            </a:br>
            <a:r>
              <a:rPr lang="en-US" sz="3000" smtClean="0">
                <a:solidFill>
                  <a:schemeClr val="accent2"/>
                </a:solidFill>
                <a:latin typeface="Tw Cen MT" pitchFamily="34" charset="0"/>
              </a:rPr>
              <a:t>Key Recommendations for the General Population</a:t>
            </a:r>
          </a:p>
        </p:txBody>
      </p:sp>
      <p:sp>
        <p:nvSpPr>
          <p:cNvPr id="52228" name="Rectangle 3"/>
          <p:cNvSpPr>
            <a:spLocks noGrp="1" noChangeArrowheads="1"/>
          </p:cNvSpPr>
          <p:nvPr>
            <p:ph idx="1"/>
          </p:nvPr>
        </p:nvSpPr>
        <p:spPr>
          <a:xfrm>
            <a:off x="152400" y="1600200"/>
            <a:ext cx="8763000" cy="5105400"/>
          </a:xfrm>
        </p:spPr>
        <p:txBody>
          <a:bodyPr>
            <a:normAutofit lnSpcReduction="10000"/>
          </a:bodyPr>
          <a:lstStyle/>
          <a:p>
            <a:pPr eaLnBrk="1" hangingPunct="1"/>
            <a:r>
              <a:rPr lang="en-US" sz="2200" b="1" dirty="0" smtClean="0"/>
              <a:t>8.</a:t>
            </a:r>
            <a:r>
              <a:rPr lang="en-US" sz="2200" b="1" u="sng" dirty="0" smtClean="0"/>
              <a:t> Alcoholic Beverages</a:t>
            </a:r>
          </a:p>
          <a:p>
            <a:pPr lvl="1" eaLnBrk="1" hangingPunct="1"/>
            <a:r>
              <a:rPr lang="en-US" sz="2200" dirty="0" smtClean="0"/>
              <a:t>Those who choose to drink alcoholic beverages should do so sensibly and in moderation (≤ 1 drink for women/day and  ≤ 2 drinks for men/day). </a:t>
            </a:r>
          </a:p>
          <a:p>
            <a:pPr lvl="1" eaLnBrk="1" hangingPunct="1">
              <a:buNone/>
            </a:pPr>
            <a:endParaRPr lang="en-US" sz="2200" dirty="0" smtClean="0"/>
          </a:p>
          <a:p>
            <a:pPr lvl="1" eaLnBrk="1" hangingPunct="1"/>
            <a:r>
              <a:rPr lang="en-US" sz="2200" dirty="0" smtClean="0"/>
              <a:t>Alcoholic beverages should be avoided by individuals engaging in activities that require attention, skill, or coordination, such as driving or operating machinery.</a:t>
            </a:r>
          </a:p>
          <a:p>
            <a:pPr lvl="1" eaLnBrk="1" hangingPunct="1">
              <a:buNone/>
            </a:pPr>
            <a:endParaRPr lang="en-US" sz="2200" dirty="0" smtClean="0"/>
          </a:p>
          <a:p>
            <a:pPr lvl="1" eaLnBrk="1" hangingPunct="1"/>
            <a:r>
              <a:rPr lang="en-US" sz="2200" dirty="0" smtClean="0"/>
              <a:t> Alcoholic beverages should not be consumed by some individuals, including: those who cannot restrict their alcohol intake, women of childbearing age who may become pregnant, pregnant and lactating women, children and adolescents, individuals taking medications that can interact with alcohol, and those with specific medical conditions. </a:t>
            </a:r>
          </a:p>
          <a:p>
            <a:pPr lvl="1" eaLnBrk="1" hangingPunct="1"/>
            <a:endParaRPr lang="en-US" sz="1900" dirty="0" smtClean="0">
              <a:latin typeface="Arial Narrow"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p:txBody>
          <a:bodyPr/>
          <a:lstStyle/>
          <a:p>
            <a:pPr algn="ctr" eaLnBrk="1" hangingPunct="1"/>
            <a:r>
              <a:rPr lang="en-US" sz="3900" smtClean="0">
                <a:latin typeface="Tw Cen MT" pitchFamily="34" charset="0"/>
              </a:rPr>
              <a:t>Dietary Guidelines for Americans, 2005</a:t>
            </a:r>
            <a:br>
              <a:rPr lang="en-US" sz="3900" smtClean="0">
                <a:latin typeface="Tw Cen MT" pitchFamily="34" charset="0"/>
              </a:rPr>
            </a:br>
            <a:r>
              <a:rPr lang="en-US" sz="3000" smtClean="0">
                <a:solidFill>
                  <a:schemeClr val="accent2"/>
                </a:solidFill>
                <a:latin typeface="Tw Cen MT" pitchFamily="34" charset="0"/>
              </a:rPr>
              <a:t>Key Recommendations for the General Population</a:t>
            </a:r>
          </a:p>
        </p:txBody>
      </p:sp>
      <p:sp>
        <p:nvSpPr>
          <p:cNvPr id="53252" name="Rectangle 3"/>
          <p:cNvSpPr>
            <a:spLocks noGrp="1" noChangeArrowheads="1"/>
          </p:cNvSpPr>
          <p:nvPr>
            <p:ph idx="1"/>
          </p:nvPr>
        </p:nvSpPr>
        <p:spPr>
          <a:xfrm>
            <a:off x="228600" y="1676400"/>
            <a:ext cx="8763000" cy="5029200"/>
          </a:xfrm>
        </p:spPr>
        <p:txBody>
          <a:bodyPr>
            <a:normAutofit fontScale="92500" lnSpcReduction="10000"/>
          </a:bodyPr>
          <a:lstStyle/>
          <a:p>
            <a:pPr eaLnBrk="1" hangingPunct="1">
              <a:lnSpc>
                <a:spcPct val="90000"/>
              </a:lnSpc>
            </a:pPr>
            <a:r>
              <a:rPr lang="en-US" sz="2200" b="1" u="sng" dirty="0" smtClean="0"/>
              <a:t>9. Food Safety</a:t>
            </a:r>
          </a:p>
          <a:p>
            <a:pPr lvl="1" eaLnBrk="1" hangingPunct="1">
              <a:lnSpc>
                <a:spcPct val="90000"/>
              </a:lnSpc>
            </a:pPr>
            <a:r>
              <a:rPr lang="en-US" sz="2200" dirty="0" smtClean="0"/>
              <a:t>To avoid microbial food borne illness: </a:t>
            </a:r>
          </a:p>
          <a:p>
            <a:pPr lvl="2" eaLnBrk="1" hangingPunct="1">
              <a:lnSpc>
                <a:spcPct val="90000"/>
              </a:lnSpc>
            </a:pPr>
            <a:r>
              <a:rPr lang="en-US" sz="2200" dirty="0" smtClean="0"/>
              <a:t>Clean hands, food contact surfaces, fruits, and vegetables.  Meat and poultry should not be washed or rinsed. </a:t>
            </a:r>
          </a:p>
          <a:p>
            <a:pPr lvl="2" eaLnBrk="1" hangingPunct="1">
              <a:lnSpc>
                <a:spcPct val="90000"/>
              </a:lnSpc>
              <a:buNone/>
            </a:pPr>
            <a:endParaRPr lang="en-US" sz="2200" dirty="0" smtClean="0"/>
          </a:p>
          <a:p>
            <a:pPr lvl="2" eaLnBrk="1" hangingPunct="1">
              <a:lnSpc>
                <a:spcPct val="90000"/>
              </a:lnSpc>
            </a:pPr>
            <a:r>
              <a:rPr lang="en-US" sz="2200" dirty="0" smtClean="0"/>
              <a:t>Separate raw, cooked, and ready-to-eat foods while shopping,                           preparing, or storing foods. </a:t>
            </a:r>
          </a:p>
          <a:p>
            <a:pPr lvl="2" eaLnBrk="1" hangingPunct="1">
              <a:lnSpc>
                <a:spcPct val="90000"/>
              </a:lnSpc>
              <a:buNone/>
            </a:pPr>
            <a:endParaRPr lang="en-US" sz="2200" dirty="0" smtClean="0"/>
          </a:p>
          <a:p>
            <a:pPr lvl="2" eaLnBrk="1" hangingPunct="1">
              <a:lnSpc>
                <a:spcPct val="90000"/>
              </a:lnSpc>
            </a:pPr>
            <a:r>
              <a:rPr lang="en-US" sz="2200" dirty="0" smtClean="0"/>
              <a:t>Cook foods to a safe temperature to kill microorganisms. </a:t>
            </a:r>
          </a:p>
          <a:p>
            <a:pPr lvl="2" eaLnBrk="1" hangingPunct="1">
              <a:lnSpc>
                <a:spcPct val="90000"/>
              </a:lnSpc>
              <a:buNone/>
            </a:pPr>
            <a:endParaRPr lang="en-US" sz="2200" dirty="0" smtClean="0"/>
          </a:p>
          <a:p>
            <a:pPr lvl="2" eaLnBrk="1" hangingPunct="1">
              <a:lnSpc>
                <a:spcPct val="90000"/>
              </a:lnSpc>
            </a:pPr>
            <a:r>
              <a:rPr lang="en-US" sz="2200" dirty="0" smtClean="0"/>
              <a:t>Chill (refrigerate) perishable food promptly and defrost foods properly. </a:t>
            </a:r>
          </a:p>
          <a:p>
            <a:pPr lvl="2" eaLnBrk="1" hangingPunct="1">
              <a:lnSpc>
                <a:spcPct val="90000"/>
              </a:lnSpc>
              <a:buNone/>
            </a:pPr>
            <a:endParaRPr lang="en-US" sz="2200" dirty="0" smtClean="0"/>
          </a:p>
          <a:p>
            <a:pPr lvl="2" eaLnBrk="1" hangingPunct="1">
              <a:lnSpc>
                <a:spcPct val="90000"/>
              </a:lnSpc>
            </a:pPr>
            <a:r>
              <a:rPr lang="en-US" sz="2200" dirty="0" smtClean="0"/>
              <a:t>Avoid raw (unpasteurized) milk or any products made from unpasteurized milk, raw or partially cooked eggs or foods containing raw eggs, raw or undercooked meat and poultry, unpasteurized juices, and raw sprouts. </a:t>
            </a:r>
          </a:p>
          <a:p>
            <a:pPr lvl="1" eaLnBrk="1" hangingPunct="1">
              <a:lnSpc>
                <a:spcPct val="90000"/>
              </a:lnSpc>
            </a:pPr>
            <a:endParaRPr lang="en-US" sz="1900" dirty="0" smtClean="0">
              <a:latin typeface="Arial Narrow"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p:txBody>
          <a:bodyPr>
            <a:normAutofit fontScale="90000"/>
          </a:bodyPr>
          <a:lstStyle/>
          <a:p>
            <a:pPr algn="ctr" eaLnBrk="1" hangingPunct="1"/>
            <a:r>
              <a:rPr lang="en-US" sz="4000" smtClean="0">
                <a:latin typeface="Tw Cen MT" pitchFamily="34" charset="0"/>
              </a:rPr>
              <a:t>Calorie Deficit</a:t>
            </a:r>
            <a:br>
              <a:rPr lang="en-US" sz="4000" smtClean="0">
                <a:latin typeface="Tw Cen MT" pitchFamily="34" charset="0"/>
              </a:rPr>
            </a:br>
            <a:r>
              <a:rPr lang="en-US" sz="3400" smtClean="0">
                <a:solidFill>
                  <a:schemeClr val="accent2"/>
                </a:solidFill>
                <a:latin typeface="Tw Cen MT" pitchFamily="34" charset="0"/>
              </a:rPr>
              <a:t>Needed For Weight Loss</a:t>
            </a:r>
          </a:p>
        </p:txBody>
      </p:sp>
      <p:sp>
        <p:nvSpPr>
          <p:cNvPr id="55300" name="Rectangle 3"/>
          <p:cNvSpPr>
            <a:spLocks noGrp="1" noChangeArrowheads="1"/>
          </p:cNvSpPr>
          <p:nvPr>
            <p:ph idx="1"/>
          </p:nvPr>
        </p:nvSpPr>
        <p:spPr>
          <a:xfrm>
            <a:off x="457200" y="1981200"/>
            <a:ext cx="8077200" cy="4495800"/>
          </a:xfrm>
        </p:spPr>
        <p:txBody>
          <a:bodyPr>
            <a:normAutofit/>
          </a:bodyPr>
          <a:lstStyle/>
          <a:p>
            <a:pPr eaLnBrk="1" hangingPunct="1"/>
            <a:r>
              <a:rPr lang="en-US" sz="2200" dirty="0" smtClean="0"/>
              <a:t>A calorie deficit of no more than 500 kcal/day. </a:t>
            </a:r>
          </a:p>
          <a:p>
            <a:pPr eaLnBrk="1" hangingPunct="1">
              <a:buNone/>
            </a:pPr>
            <a:endParaRPr lang="en-US" sz="2200" dirty="0" smtClean="0"/>
          </a:p>
          <a:p>
            <a:pPr eaLnBrk="1" hangingPunct="1"/>
            <a:r>
              <a:rPr lang="en-US" sz="2200" dirty="0" smtClean="0"/>
              <a:t>This can be achievable through the combination of diet + exercise.</a:t>
            </a:r>
          </a:p>
          <a:p>
            <a:pPr eaLnBrk="1" hangingPunct="1">
              <a:buNone/>
            </a:pPr>
            <a:endParaRPr lang="en-US" sz="2200" dirty="0" smtClean="0"/>
          </a:p>
          <a:p>
            <a:pPr eaLnBrk="1" hangingPunct="1"/>
            <a:r>
              <a:rPr lang="en-US" sz="2200" dirty="0" smtClean="0"/>
              <a:t>An example of how to create a calorie deficit of 500 kcal/day through diet + exercise would be: eating 250 kcal less per day, along with burning 250 calories through exercise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p:txBody>
          <a:bodyPr>
            <a:normAutofit fontScale="90000"/>
          </a:bodyPr>
          <a:lstStyle/>
          <a:p>
            <a:pPr algn="ctr" eaLnBrk="1" hangingPunct="1"/>
            <a:r>
              <a:rPr lang="en-US" sz="4000" smtClean="0">
                <a:latin typeface="Tw Cen MT" pitchFamily="34" charset="0"/>
              </a:rPr>
              <a:t>Calorie Deficit</a:t>
            </a:r>
            <a:br>
              <a:rPr lang="en-US" sz="4000" smtClean="0">
                <a:latin typeface="Tw Cen MT" pitchFamily="34" charset="0"/>
              </a:rPr>
            </a:br>
            <a:r>
              <a:rPr lang="en-US" sz="3400" smtClean="0">
                <a:solidFill>
                  <a:schemeClr val="accent2"/>
                </a:solidFill>
                <a:latin typeface="Tw Cen MT" pitchFamily="34" charset="0"/>
              </a:rPr>
              <a:t>Needed For Weight Loss</a:t>
            </a:r>
          </a:p>
        </p:txBody>
      </p:sp>
      <p:sp>
        <p:nvSpPr>
          <p:cNvPr id="56324" name="Rectangle 3"/>
          <p:cNvSpPr>
            <a:spLocks noGrp="1" noChangeArrowheads="1"/>
          </p:cNvSpPr>
          <p:nvPr>
            <p:ph sz="half" idx="1"/>
          </p:nvPr>
        </p:nvSpPr>
        <p:spPr>
          <a:xfrm>
            <a:off x="457200" y="2667000"/>
            <a:ext cx="4038600" cy="3082925"/>
          </a:xfrm>
        </p:spPr>
        <p:txBody>
          <a:bodyPr/>
          <a:lstStyle/>
          <a:p>
            <a:pPr eaLnBrk="1" hangingPunct="1"/>
            <a:r>
              <a:rPr lang="en-US" sz="2200" dirty="0" smtClean="0"/>
              <a:t>Eating 250 kcal less per day:</a:t>
            </a:r>
          </a:p>
          <a:p>
            <a:pPr lvl="1"/>
            <a:r>
              <a:rPr lang="en-US" sz="2200" dirty="0" smtClean="0"/>
              <a:t>Leave out mayonnaise in a sandwich</a:t>
            </a:r>
          </a:p>
          <a:p>
            <a:pPr lvl="1"/>
            <a:r>
              <a:rPr lang="en-US" sz="2200" dirty="0" smtClean="0"/>
              <a:t>Leave out dessert</a:t>
            </a:r>
          </a:p>
          <a:p>
            <a:pPr lvl="1"/>
            <a:r>
              <a:rPr lang="en-US" sz="2200" dirty="0" smtClean="0"/>
              <a:t>Switch from soft drinks to water</a:t>
            </a:r>
          </a:p>
          <a:p>
            <a:pPr lvl="1"/>
            <a:r>
              <a:rPr lang="en-US" sz="2200" dirty="0" smtClean="0"/>
              <a:t>Reduce portion sizes </a:t>
            </a:r>
          </a:p>
          <a:p>
            <a:pPr eaLnBrk="1" hangingPunct="1"/>
            <a:endParaRPr lang="en-US" sz="2000" dirty="0" smtClean="0"/>
          </a:p>
        </p:txBody>
      </p:sp>
      <p:sp>
        <p:nvSpPr>
          <p:cNvPr id="56325" name="Rectangle 4"/>
          <p:cNvSpPr>
            <a:spLocks noGrp="1" noChangeArrowheads="1"/>
          </p:cNvSpPr>
          <p:nvPr>
            <p:ph sz="half" idx="2"/>
          </p:nvPr>
        </p:nvSpPr>
        <p:spPr>
          <a:xfrm>
            <a:off x="4648200" y="2590800"/>
            <a:ext cx="4267200" cy="3006725"/>
          </a:xfrm>
        </p:spPr>
        <p:txBody>
          <a:bodyPr/>
          <a:lstStyle/>
          <a:p>
            <a:pPr eaLnBrk="1" hangingPunct="1"/>
            <a:r>
              <a:rPr lang="en-US" sz="2200" dirty="0" smtClean="0"/>
              <a:t>Burning 250 calories through exercise:</a:t>
            </a:r>
          </a:p>
          <a:p>
            <a:pPr lvl="1"/>
            <a:r>
              <a:rPr lang="en-US" sz="1800" dirty="0" smtClean="0"/>
              <a:t>Walk for 30 minutes</a:t>
            </a:r>
          </a:p>
          <a:p>
            <a:pPr lvl="1"/>
            <a:r>
              <a:rPr lang="en-US" sz="1800" dirty="0" smtClean="0"/>
              <a:t>Swimming 25 yards</a:t>
            </a:r>
          </a:p>
          <a:p>
            <a:pPr lvl="1"/>
            <a:r>
              <a:rPr lang="en-US" sz="1800" dirty="0" smtClean="0"/>
              <a:t> Bicycling for 30 minutes</a:t>
            </a:r>
          </a:p>
          <a:p>
            <a:pPr eaLnBrk="1" hangingPunct="1">
              <a:buNone/>
            </a:pPr>
            <a:endParaRPr lang="en-US" sz="2000" dirty="0" smtClean="0"/>
          </a:p>
        </p:txBody>
      </p:sp>
      <p:sp>
        <p:nvSpPr>
          <p:cNvPr id="56322" name="Date Placeholder 4"/>
          <p:cNvSpPr>
            <a:spLocks noGrp="1"/>
          </p:cNvSpPr>
          <p:nvPr>
            <p:ph type="dt" sz="half" idx="10"/>
          </p:nvPr>
        </p:nvSpPr>
        <p:spPr>
          <a:noFill/>
        </p:spPr>
        <p:txBody>
          <a:bodyPr/>
          <a:lstStyle/>
          <a:p>
            <a:r>
              <a:rPr lang="en-US" smtClean="0"/>
              <a:t>2009</a:t>
            </a:r>
          </a:p>
        </p:txBody>
      </p:sp>
      <p:sp>
        <p:nvSpPr>
          <p:cNvPr id="56326" name="Text Box 5"/>
          <p:cNvSpPr txBox="1">
            <a:spLocks noChangeArrowheads="1"/>
          </p:cNvSpPr>
          <p:nvPr/>
        </p:nvSpPr>
        <p:spPr bwMode="auto">
          <a:xfrm>
            <a:off x="1601788" y="1905000"/>
            <a:ext cx="5203476" cy="461665"/>
          </a:xfrm>
          <a:prstGeom prst="rect">
            <a:avLst/>
          </a:prstGeom>
          <a:noFill/>
          <a:ln w="9525">
            <a:noFill/>
            <a:miter lim="800000"/>
            <a:headEnd/>
            <a:tailEnd/>
          </a:ln>
        </p:spPr>
        <p:txBody>
          <a:bodyPr wrap="none">
            <a:spAutoFit/>
          </a:bodyPr>
          <a:lstStyle/>
          <a:p>
            <a:r>
              <a:rPr lang="en-US" sz="2400" dirty="0"/>
              <a:t>A caloric deficit of 500 can be done by: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p:txBody>
          <a:bodyPr>
            <a:normAutofit fontScale="90000"/>
          </a:bodyPr>
          <a:lstStyle/>
          <a:p>
            <a:pPr algn="ctr" eaLnBrk="1" hangingPunct="1"/>
            <a:r>
              <a:rPr lang="en-US" sz="4000" smtClean="0">
                <a:latin typeface="Tw Cen MT" pitchFamily="34" charset="0"/>
              </a:rPr>
              <a:t>Exercise + Dieting</a:t>
            </a:r>
            <a:br>
              <a:rPr lang="en-US" sz="4000" smtClean="0">
                <a:latin typeface="Tw Cen MT" pitchFamily="34" charset="0"/>
              </a:rPr>
            </a:br>
            <a:r>
              <a:rPr lang="en-US" sz="3400" smtClean="0">
                <a:solidFill>
                  <a:schemeClr val="accent2"/>
                </a:solidFill>
                <a:latin typeface="Tw Cen MT" pitchFamily="34" charset="0"/>
              </a:rPr>
              <a:t>Calorie Deficit</a:t>
            </a:r>
          </a:p>
        </p:txBody>
      </p:sp>
      <p:sp>
        <p:nvSpPr>
          <p:cNvPr id="57348" name="Rectangle 3"/>
          <p:cNvSpPr>
            <a:spLocks noGrp="1" noChangeArrowheads="1"/>
          </p:cNvSpPr>
          <p:nvPr>
            <p:ph idx="1"/>
          </p:nvPr>
        </p:nvSpPr>
        <p:spPr>
          <a:xfrm>
            <a:off x="457200" y="1905000"/>
            <a:ext cx="8001000" cy="4267200"/>
          </a:xfrm>
        </p:spPr>
        <p:txBody>
          <a:bodyPr/>
          <a:lstStyle/>
          <a:p>
            <a:pPr eaLnBrk="1" hangingPunct="1"/>
            <a:r>
              <a:rPr lang="en-US" sz="2200" dirty="0" smtClean="0"/>
              <a:t>Initially physical activity, in combination with dieting, is an important component of weight loss.</a:t>
            </a:r>
          </a:p>
          <a:p>
            <a:pPr eaLnBrk="1" hangingPunct="1"/>
            <a:r>
              <a:rPr lang="en-US" sz="2200" dirty="0" smtClean="0"/>
              <a:t>However, after around 6 months, physical activity will not lead to substantially greater weight losses when combined with dieting.</a:t>
            </a:r>
          </a:p>
          <a:p>
            <a:pPr eaLnBrk="1" hangingPunct="1"/>
            <a:r>
              <a:rPr lang="en-US" sz="2200" dirty="0" smtClean="0"/>
              <a:t>The benefit of sustained physical activity thereafter is mainly through its role in the prevention of weight gain.</a:t>
            </a:r>
          </a:p>
          <a:p>
            <a:pPr eaLnBrk="1" hangingPunct="1"/>
            <a:r>
              <a:rPr lang="en-US" sz="2200" dirty="0" smtClean="0"/>
              <a:t>In addition, it has a benefit in reducing cardiovascular and diabetes risks beyond that produced by weight gain alone.</a:t>
            </a:r>
          </a:p>
          <a:p>
            <a:pPr eaLnBrk="1" hangingPunct="1"/>
            <a:endParaRPr lang="en-US" sz="2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p:txBody>
          <a:bodyPr>
            <a:normAutofit fontScale="90000"/>
          </a:bodyPr>
          <a:lstStyle/>
          <a:p>
            <a:pPr algn="ctr" eaLnBrk="1" hangingPunct="1"/>
            <a:r>
              <a:rPr lang="en-US" sz="4000" smtClean="0">
                <a:latin typeface="Tw Cen MT" pitchFamily="34" charset="0"/>
              </a:rPr>
              <a:t>Goals for Weight Loss</a:t>
            </a:r>
            <a:br>
              <a:rPr lang="en-US" sz="4000" smtClean="0">
                <a:latin typeface="Tw Cen MT" pitchFamily="34" charset="0"/>
              </a:rPr>
            </a:br>
            <a:r>
              <a:rPr lang="en-US" sz="3400" smtClean="0">
                <a:solidFill>
                  <a:schemeClr val="accent2"/>
                </a:solidFill>
                <a:latin typeface="Tw Cen MT" pitchFamily="34" charset="0"/>
              </a:rPr>
              <a:t>And Management</a:t>
            </a:r>
          </a:p>
        </p:txBody>
      </p:sp>
      <p:sp>
        <p:nvSpPr>
          <p:cNvPr id="58372" name="Rectangle 3"/>
          <p:cNvSpPr>
            <a:spLocks noGrp="1" noChangeArrowheads="1"/>
          </p:cNvSpPr>
          <p:nvPr>
            <p:ph idx="1"/>
          </p:nvPr>
        </p:nvSpPr>
        <p:spPr>
          <a:xfrm>
            <a:off x="838200" y="1752600"/>
            <a:ext cx="7315200" cy="4572000"/>
          </a:xfrm>
        </p:spPr>
        <p:txBody>
          <a:bodyPr>
            <a:normAutofit/>
          </a:bodyPr>
          <a:lstStyle/>
          <a:p>
            <a:pPr eaLnBrk="1" hangingPunct="1"/>
            <a:r>
              <a:rPr lang="en-US" sz="2200" dirty="0" smtClean="0"/>
              <a:t>The initial goal of weight loss therapy is to reduce body weight by approximately 10 percent from baseline. Once this goal is achieved, then further weight loss can be attempted, if necessary. </a:t>
            </a:r>
          </a:p>
          <a:p>
            <a:pPr eaLnBrk="1" hangingPunct="1"/>
            <a:endParaRPr lang="en-US" sz="2200" dirty="0" smtClean="0"/>
          </a:p>
          <a:p>
            <a:pPr eaLnBrk="1" hangingPunct="1"/>
            <a:r>
              <a:rPr lang="en-US" sz="2200" dirty="0" smtClean="0"/>
              <a:t>A reasonable time line for a 10 percent reduction in body weight is 6 months.</a:t>
            </a:r>
          </a:p>
          <a:p>
            <a:pPr eaLnBrk="1" hangingPunct="1">
              <a:buNone/>
            </a:pPr>
            <a:endParaRPr lang="en-US" sz="2200" dirty="0" smtClean="0"/>
          </a:p>
          <a:p>
            <a:pPr eaLnBrk="1" hangingPunct="1"/>
            <a:r>
              <a:rPr lang="en-US" sz="2200" dirty="0" smtClean="0"/>
              <a:t>Experience reveals that lost weight is usually regained unless a weight maintenance program, consisting of diet therapy, physical activity and behavior therapy, is   continued indefinitely.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p:txBody>
          <a:bodyPr>
            <a:normAutofit fontScale="90000"/>
          </a:bodyPr>
          <a:lstStyle/>
          <a:p>
            <a:pPr algn="ctr" eaLnBrk="1" hangingPunct="1"/>
            <a:r>
              <a:rPr lang="en-US" sz="4000" smtClean="0">
                <a:latin typeface="Tw Cen MT" pitchFamily="34" charset="0"/>
              </a:rPr>
              <a:t>Goals for Weight Loss</a:t>
            </a:r>
            <a:br>
              <a:rPr lang="en-US" sz="4000" smtClean="0">
                <a:latin typeface="Tw Cen MT" pitchFamily="34" charset="0"/>
              </a:rPr>
            </a:br>
            <a:r>
              <a:rPr lang="en-US" sz="3400" smtClean="0">
                <a:solidFill>
                  <a:schemeClr val="accent2"/>
                </a:solidFill>
                <a:latin typeface="Tw Cen MT" pitchFamily="34" charset="0"/>
              </a:rPr>
              <a:t>And Management</a:t>
            </a:r>
          </a:p>
        </p:txBody>
      </p:sp>
      <p:sp>
        <p:nvSpPr>
          <p:cNvPr id="59396" name="Rectangle 3"/>
          <p:cNvSpPr>
            <a:spLocks noGrp="1" noChangeArrowheads="1"/>
          </p:cNvSpPr>
          <p:nvPr>
            <p:ph idx="1"/>
          </p:nvPr>
        </p:nvSpPr>
        <p:spPr>
          <a:xfrm>
            <a:off x="228600" y="1828800"/>
            <a:ext cx="8610600" cy="4302125"/>
          </a:xfrm>
        </p:spPr>
        <p:txBody>
          <a:bodyPr>
            <a:normAutofit/>
          </a:bodyPr>
          <a:lstStyle/>
          <a:p>
            <a:pPr eaLnBrk="1" hangingPunct="1"/>
            <a:r>
              <a:rPr lang="en-US" sz="2200" dirty="0" smtClean="0"/>
              <a:t>For overweight individuals with BMIs in the typical range of 27 to 35 kg/m</a:t>
            </a:r>
            <a:r>
              <a:rPr lang="en-US" sz="2200" baseline="30000" dirty="0" smtClean="0"/>
              <a:t>2</a:t>
            </a:r>
            <a:r>
              <a:rPr lang="en-US" sz="2200" dirty="0" smtClean="0"/>
              <a:t>, a decrease of 300 to 500 kcal/day will result in weight losses of about ½ to 1 lb per week.</a:t>
            </a:r>
          </a:p>
          <a:p>
            <a:pPr eaLnBrk="1" hangingPunct="1">
              <a:buNone/>
            </a:pPr>
            <a:endParaRPr lang="en-US" sz="2200" dirty="0" smtClean="0"/>
          </a:p>
          <a:p>
            <a:pPr eaLnBrk="1" hangingPunct="1"/>
            <a:r>
              <a:rPr lang="en-US" sz="2200" dirty="0" smtClean="0"/>
              <a:t>A 10 percent weight loss could be achieved within 6 months.</a:t>
            </a:r>
          </a:p>
          <a:p>
            <a:pPr eaLnBrk="1" hangingPunct="1">
              <a:buNone/>
            </a:pPr>
            <a:endParaRPr lang="en-US" sz="2200" dirty="0" smtClean="0"/>
          </a:p>
          <a:p>
            <a:pPr eaLnBrk="1" hangingPunct="1"/>
            <a:r>
              <a:rPr lang="en-US" sz="2200" dirty="0" smtClean="0"/>
              <a:t>For more severely obese individuals (BMI &gt; 35), deficits of up to 500 to 1,000 kcal/day will lead to weight losses of about 1 to 2 lb per week.</a:t>
            </a:r>
          </a:p>
          <a:p>
            <a:pPr eaLnBrk="1" hangingPunct="1">
              <a:buNone/>
            </a:pPr>
            <a:endParaRPr lang="en-US" sz="2200" dirty="0" smtClean="0"/>
          </a:p>
          <a:p>
            <a:pPr eaLnBrk="1" hangingPunct="1"/>
            <a:r>
              <a:rPr lang="en-US" sz="2200" dirty="0" smtClean="0"/>
              <a:t>A 10 percent weight loss could be achieved within 6 months.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normAutofit fontScale="90000"/>
          </a:bodyPr>
          <a:lstStyle/>
          <a:p>
            <a:pPr algn="ctr" eaLnBrk="1" hangingPunct="1"/>
            <a:r>
              <a:rPr lang="en-US" sz="4000" smtClean="0">
                <a:latin typeface="Tw Cen MT" pitchFamily="34" charset="0"/>
              </a:rPr>
              <a:t>Goals for Weight Loss</a:t>
            </a:r>
            <a:br>
              <a:rPr lang="en-US" sz="4000" smtClean="0">
                <a:latin typeface="Tw Cen MT" pitchFamily="34" charset="0"/>
              </a:rPr>
            </a:br>
            <a:r>
              <a:rPr lang="en-US" sz="3400" smtClean="0">
                <a:solidFill>
                  <a:schemeClr val="accent2"/>
                </a:solidFill>
                <a:latin typeface="Tw Cen MT" pitchFamily="34" charset="0"/>
              </a:rPr>
              <a:t>And Management</a:t>
            </a:r>
          </a:p>
        </p:txBody>
      </p:sp>
      <p:sp>
        <p:nvSpPr>
          <p:cNvPr id="60420" name="Rectangle 3"/>
          <p:cNvSpPr>
            <a:spLocks noGrp="1" noChangeArrowheads="1"/>
          </p:cNvSpPr>
          <p:nvPr>
            <p:ph idx="1"/>
          </p:nvPr>
        </p:nvSpPr>
        <p:spPr>
          <a:xfrm>
            <a:off x="457200" y="1828800"/>
            <a:ext cx="8153400" cy="4495800"/>
          </a:xfrm>
        </p:spPr>
        <p:txBody>
          <a:bodyPr>
            <a:normAutofit/>
          </a:bodyPr>
          <a:lstStyle/>
          <a:p>
            <a:pPr eaLnBrk="1" hangingPunct="1"/>
            <a:r>
              <a:rPr lang="en-US" sz="2200" dirty="0" smtClean="0"/>
              <a:t>After 6 months of weight loss treatment, the individual should be assessed.</a:t>
            </a:r>
          </a:p>
          <a:p>
            <a:pPr eaLnBrk="1" hangingPunct="1">
              <a:buNone/>
            </a:pPr>
            <a:endParaRPr lang="en-US" sz="2200" dirty="0" smtClean="0"/>
          </a:p>
          <a:p>
            <a:pPr eaLnBrk="1" hangingPunct="1"/>
            <a:r>
              <a:rPr lang="en-US" sz="2200" dirty="0" smtClean="0"/>
              <a:t>If no further weight loss is needed, then the current weight should be maintained.</a:t>
            </a:r>
          </a:p>
          <a:p>
            <a:pPr eaLnBrk="1" hangingPunct="1">
              <a:buNone/>
            </a:pPr>
            <a:endParaRPr lang="en-US" sz="2200" dirty="0" smtClean="0"/>
          </a:p>
          <a:p>
            <a:pPr eaLnBrk="1" hangingPunct="1"/>
            <a:r>
              <a:rPr lang="en-US" sz="2200" dirty="0" smtClean="0"/>
              <a:t>Sustained physical activity is particularly important in the prevention of weight regain.</a:t>
            </a:r>
          </a:p>
          <a:p>
            <a:pPr eaLnBrk="1" hangingPunct="1">
              <a:buNone/>
            </a:pPr>
            <a:endParaRPr lang="en-US" sz="2200" dirty="0" smtClean="0"/>
          </a:p>
          <a:p>
            <a:pPr eaLnBrk="1" hangingPunct="1"/>
            <a:r>
              <a:rPr lang="en-US" sz="2200" dirty="0" smtClean="0"/>
              <a:t>If further weight loss is desired, another attempt at weight reduction can be made.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5"/>
          <p:cNvSpPr>
            <a:spLocks noGrp="1" noChangeArrowheads="1"/>
          </p:cNvSpPr>
          <p:nvPr>
            <p:ph type="title"/>
          </p:nvPr>
        </p:nvSpPr>
        <p:spPr bwMode="auto">
          <a:noFill/>
          <a:ln>
            <a:miter lim="800000"/>
            <a:headEnd/>
            <a:tailEnd/>
          </a:ln>
        </p:spPr>
        <p:txBody>
          <a:bodyPr vert="horz" wrap="square" lIns="91440" tIns="45720" rIns="91440" bIns="45720" numCol="1" compatLnSpc="1">
            <a:prstTxWarp prst="textNoShape">
              <a:avLst/>
            </a:prstTxWarp>
          </a:bodyPr>
          <a:lstStyle/>
          <a:p>
            <a:pPr eaLnBrk="1" hangingPunct="1"/>
            <a:r>
              <a:rPr lang="en-US" smtClean="0"/>
              <a:t>CDC’s Recommended Strategies to Prevent Obesity</a:t>
            </a:r>
          </a:p>
        </p:txBody>
      </p:sp>
      <p:sp>
        <p:nvSpPr>
          <p:cNvPr id="169986" name="Rectangle 13"/>
          <p:cNvSpPr>
            <a:spLocks noGrp="1" noChangeArrowheads="1"/>
          </p:cNvSpPr>
          <p:nvPr>
            <p:ph idx="4294967295"/>
          </p:nvPr>
        </p:nvSpPr>
        <p:spPr>
          <a:xfrm>
            <a:off x="457200" y="1524000"/>
            <a:ext cx="8382000" cy="4953000"/>
          </a:xfrm>
          <a:prstGeom prst="rect">
            <a:avLst/>
          </a:prstGeom>
        </p:spPr>
        <p:txBody>
          <a:bodyPr>
            <a:normAutofit/>
          </a:bodyPr>
          <a:lstStyle/>
          <a:p>
            <a:pPr marL="457200" indent="-457200" eaLnBrk="1" fontAlgn="auto" hangingPunct="1">
              <a:spcBef>
                <a:spcPts val="600"/>
              </a:spcBef>
              <a:spcAft>
                <a:spcPts val="600"/>
              </a:spcAft>
              <a:buFontTx/>
              <a:buNone/>
              <a:defRPr/>
            </a:pPr>
            <a:r>
              <a:rPr lang="en-US" sz="2200" b="1" dirty="0" smtClean="0">
                <a:effectLst>
                  <a:outerShdw blurRad="38100" dist="38100" dir="2700000" algn="tl">
                    <a:srgbClr val="000000">
                      <a:alpha val="43137"/>
                    </a:srgbClr>
                  </a:outerShdw>
                </a:effectLst>
              </a:rPr>
              <a:t>Strategies to Promote the Availability of Affordable Healthy Food &amp; Beverages</a:t>
            </a:r>
          </a:p>
          <a:p>
            <a:pPr marL="857250" lvl="1" indent="-457200" eaLnBrk="1" fontAlgn="auto" hangingPunct="1">
              <a:lnSpc>
                <a:spcPct val="90000"/>
              </a:lnSpc>
              <a:spcBef>
                <a:spcPts val="600"/>
              </a:spcBef>
              <a:spcAft>
                <a:spcPts val="600"/>
              </a:spcAft>
              <a:buFont typeface="+mj-lt"/>
              <a:buAutoNum type="arabicPeriod"/>
              <a:defRPr/>
            </a:pPr>
            <a:r>
              <a:rPr lang="en-US" sz="2200" dirty="0" smtClean="0"/>
              <a:t>Increase availability of healthier food and beverage choices in public service venues</a:t>
            </a:r>
          </a:p>
          <a:p>
            <a:pPr marL="857250" lvl="1" indent="-457200" eaLnBrk="1" fontAlgn="auto" hangingPunct="1">
              <a:lnSpc>
                <a:spcPct val="90000"/>
              </a:lnSpc>
              <a:spcAft>
                <a:spcPts val="600"/>
              </a:spcAft>
              <a:buFont typeface="+mj-lt"/>
              <a:buAutoNum type="arabicPeriod"/>
              <a:defRPr/>
            </a:pPr>
            <a:r>
              <a:rPr lang="en-US" sz="2200" dirty="0" smtClean="0"/>
              <a:t>Improve availability of affordable healthier food and beverage choices in public service venues</a:t>
            </a:r>
          </a:p>
          <a:p>
            <a:pPr marL="857250" lvl="1" indent="-457200" eaLnBrk="1" fontAlgn="auto" hangingPunct="1">
              <a:lnSpc>
                <a:spcPct val="90000"/>
              </a:lnSpc>
              <a:spcAft>
                <a:spcPts val="600"/>
              </a:spcAft>
              <a:buFont typeface="+mj-lt"/>
              <a:buAutoNum type="arabicPeriod"/>
              <a:defRPr/>
            </a:pPr>
            <a:r>
              <a:rPr lang="en-US" sz="2200" dirty="0" smtClean="0"/>
              <a:t>Improve geographic availability of supermarkets in underserved areas</a:t>
            </a:r>
          </a:p>
          <a:p>
            <a:pPr marL="857250" lvl="1" indent="-457200" eaLnBrk="1" fontAlgn="auto" hangingPunct="1">
              <a:lnSpc>
                <a:spcPct val="90000"/>
              </a:lnSpc>
              <a:spcAft>
                <a:spcPts val="600"/>
              </a:spcAft>
              <a:buFont typeface="+mj-lt"/>
              <a:buAutoNum type="arabicPeriod"/>
              <a:defRPr/>
            </a:pPr>
            <a:r>
              <a:rPr lang="en-US" sz="2200" dirty="0" smtClean="0"/>
              <a:t>Provide incentives to food retailers to locate in and/or offer healthier  food and beverage choices in underserved areas</a:t>
            </a:r>
          </a:p>
          <a:p>
            <a:pPr marL="857250" lvl="1" indent="-457200" eaLnBrk="1" fontAlgn="auto" hangingPunct="1">
              <a:lnSpc>
                <a:spcPct val="90000"/>
              </a:lnSpc>
              <a:spcAft>
                <a:spcPts val="600"/>
              </a:spcAft>
              <a:buFont typeface="+mj-lt"/>
              <a:buAutoNum type="arabicPeriod"/>
              <a:defRPr/>
            </a:pPr>
            <a:r>
              <a:rPr lang="en-US" sz="2200" dirty="0" smtClean="0"/>
              <a:t>Improve availability of mechanisms for purchasing foods from farms</a:t>
            </a:r>
          </a:p>
        </p:txBody>
      </p:sp>
    </p:spTree>
  </p:cSld>
  <p:clrMapOvr>
    <a:masterClrMapping/>
  </p:clrMapOvr>
  <p:transition advTm="400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15"/>
          <p:cNvSpPr>
            <a:spLocks noGrp="1" noChangeArrowheads="1"/>
          </p:cNvSpPr>
          <p:nvPr>
            <p:ph type="title"/>
          </p:nvPr>
        </p:nvSpPr>
        <p:spPr bwMode="auto">
          <a:noFill/>
          <a:ln>
            <a:miter lim="800000"/>
            <a:headEnd/>
            <a:tailEnd/>
          </a:ln>
        </p:spPr>
        <p:txBody>
          <a:bodyPr vert="horz" wrap="square" lIns="91440" tIns="45720" rIns="91440" bIns="45720" numCol="1" compatLnSpc="1">
            <a:prstTxWarp prst="textNoShape">
              <a:avLst/>
            </a:prstTxWarp>
          </a:bodyPr>
          <a:lstStyle/>
          <a:p>
            <a:pPr eaLnBrk="1" hangingPunct="1"/>
            <a:r>
              <a:rPr lang="en-US" smtClean="0"/>
              <a:t>CDC’s Recommended Strategies to Prevent Obesity</a:t>
            </a:r>
          </a:p>
        </p:txBody>
      </p:sp>
      <p:sp>
        <p:nvSpPr>
          <p:cNvPr id="74755" name="Rectangle 13"/>
          <p:cNvSpPr>
            <a:spLocks noGrp="1" noChangeArrowheads="1"/>
          </p:cNvSpPr>
          <p:nvPr>
            <p:ph idx="4294967295"/>
          </p:nvPr>
        </p:nvSpPr>
        <p:spPr bwMode="auto">
          <a:xfrm>
            <a:off x="685800" y="1646238"/>
            <a:ext cx="8067675" cy="4525962"/>
          </a:xfrm>
          <a:prstGeom prst="rect">
            <a:avLst/>
          </a:prstGeom>
          <a:noFill/>
          <a:ln>
            <a:miter lim="800000"/>
            <a:headEnd/>
            <a:tailEnd/>
          </a:ln>
        </p:spPr>
        <p:txBody>
          <a:bodyPr/>
          <a:lstStyle/>
          <a:p>
            <a:pPr marL="457200" indent="-457200" eaLnBrk="1" hangingPunct="1">
              <a:lnSpc>
                <a:spcPct val="90000"/>
              </a:lnSpc>
              <a:buFont typeface="Arial" charset="0"/>
              <a:buNone/>
            </a:pPr>
            <a:r>
              <a:rPr lang="en-US" sz="2200" b="1" dirty="0" smtClean="0"/>
              <a:t>Strategies to Support Healthy Food and Beverage Choices</a:t>
            </a:r>
          </a:p>
          <a:p>
            <a:pPr marL="457200" indent="-457200" eaLnBrk="1" hangingPunct="1">
              <a:lnSpc>
                <a:spcPct val="90000"/>
              </a:lnSpc>
              <a:buFont typeface="Arial" charset="0"/>
              <a:buNone/>
            </a:pPr>
            <a:endParaRPr lang="en-US" sz="2200" b="1" u="sng" dirty="0" smtClean="0"/>
          </a:p>
          <a:p>
            <a:pPr marL="857250" lvl="1" indent="-457200">
              <a:lnSpc>
                <a:spcPct val="90000"/>
              </a:lnSpc>
              <a:spcBef>
                <a:spcPct val="0"/>
              </a:spcBef>
              <a:spcAft>
                <a:spcPts val="1200"/>
              </a:spcAft>
              <a:buFont typeface="+mj-lt"/>
              <a:buAutoNum type="arabicPeriod" startAt="6"/>
            </a:pPr>
            <a:r>
              <a:rPr lang="en-US" sz="2200" dirty="0" smtClean="0"/>
              <a:t>Provide incentives for the production, distribution, and procurement of foods from local farms</a:t>
            </a:r>
          </a:p>
          <a:p>
            <a:pPr marL="857250" lvl="1" indent="-457200" eaLnBrk="1" hangingPunct="1">
              <a:lnSpc>
                <a:spcPct val="90000"/>
              </a:lnSpc>
              <a:spcBef>
                <a:spcPct val="0"/>
              </a:spcBef>
              <a:spcAft>
                <a:spcPts val="1200"/>
              </a:spcAft>
              <a:buFont typeface="Myriad Web Pro" pitchFamily="34" charset="0"/>
              <a:buAutoNum type="arabicPeriod" startAt="6"/>
            </a:pPr>
            <a:r>
              <a:rPr lang="en-US" sz="2200" dirty="0" smtClean="0"/>
              <a:t>Restrict availability of less healthy foods and beverages in public service venues</a:t>
            </a:r>
          </a:p>
          <a:p>
            <a:pPr marL="857250" lvl="1" indent="-457200" eaLnBrk="1" hangingPunct="1">
              <a:lnSpc>
                <a:spcPct val="90000"/>
              </a:lnSpc>
              <a:spcBef>
                <a:spcPct val="0"/>
              </a:spcBef>
              <a:spcAft>
                <a:spcPts val="1200"/>
              </a:spcAft>
              <a:buFont typeface="Myriad Web Pro" pitchFamily="34" charset="0"/>
              <a:buAutoNum type="arabicPeriod" startAt="6"/>
            </a:pPr>
            <a:r>
              <a:rPr lang="en-US" sz="2200" dirty="0" smtClean="0"/>
              <a:t>Institute smaller portion size options in public service venues</a:t>
            </a:r>
          </a:p>
          <a:p>
            <a:pPr marL="857250" lvl="1" indent="-457200" eaLnBrk="1" hangingPunct="1">
              <a:lnSpc>
                <a:spcPct val="90000"/>
              </a:lnSpc>
              <a:spcBef>
                <a:spcPct val="0"/>
              </a:spcBef>
              <a:spcAft>
                <a:spcPts val="1200"/>
              </a:spcAft>
              <a:buFont typeface="Myriad Web Pro" pitchFamily="34" charset="0"/>
              <a:buAutoNum type="arabicPeriod" startAt="6"/>
            </a:pPr>
            <a:r>
              <a:rPr lang="en-US" sz="2200" dirty="0" smtClean="0"/>
              <a:t>Limit advertisements of less healthy foods and beverages</a:t>
            </a:r>
          </a:p>
          <a:p>
            <a:pPr marL="857250" lvl="1" indent="-457200" eaLnBrk="1" hangingPunct="1">
              <a:lnSpc>
                <a:spcPct val="90000"/>
              </a:lnSpc>
              <a:spcBef>
                <a:spcPct val="0"/>
              </a:spcBef>
              <a:spcAft>
                <a:spcPts val="1200"/>
              </a:spcAft>
              <a:buFont typeface="Myriad Web Pro" pitchFamily="34" charset="0"/>
              <a:buAutoNum type="arabicPeriod" startAt="6"/>
            </a:pPr>
            <a:r>
              <a:rPr lang="en-US" sz="2200" dirty="0" smtClean="0"/>
              <a:t>Discourage consumption of sugar-sweetened beverages</a:t>
            </a:r>
          </a:p>
          <a:p>
            <a:pPr marL="457200" indent="-457200" eaLnBrk="1" hangingPunct="1">
              <a:lnSpc>
                <a:spcPct val="90000"/>
              </a:lnSpc>
              <a:buFont typeface="Arial" charset="0"/>
              <a:buNone/>
            </a:pPr>
            <a:endParaRPr lang="en-US" sz="1800" dirty="0" smtClean="0">
              <a:solidFill>
                <a:schemeClr val="bg2"/>
              </a:solidFill>
            </a:endParaRPr>
          </a:p>
          <a:p>
            <a:pPr marL="457200" indent="-457200" eaLnBrk="1" hangingPunct="1">
              <a:lnSpc>
                <a:spcPct val="90000"/>
              </a:lnSpc>
              <a:buFont typeface="Arial" charset="0"/>
              <a:buNone/>
            </a:pPr>
            <a:endParaRPr lang="en-US" sz="2000" dirty="0" smtClean="0">
              <a:solidFill>
                <a:schemeClr val="bg2"/>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a:buNone/>
            </a:pPr>
            <a:r>
              <a:rPr lang="en-US" dirty="0" smtClean="0"/>
              <a:t>At the end of this presentation students will be able to:</a:t>
            </a:r>
          </a:p>
          <a:p>
            <a:r>
              <a:rPr lang="en-US" dirty="0" smtClean="0"/>
              <a:t>Identify strategies to manage obesity</a:t>
            </a:r>
          </a:p>
          <a:p>
            <a:r>
              <a:rPr lang="en-US" dirty="0" smtClean="0"/>
              <a:t>List measures of preventing obesity </a:t>
            </a:r>
          </a:p>
          <a:p>
            <a:r>
              <a:rPr lang="en-US" dirty="0" smtClean="0"/>
              <a:t>Describe current recommendations in the management of obesity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15"/>
          <p:cNvSpPr>
            <a:spLocks noGrp="1" noChangeArrowheads="1"/>
          </p:cNvSpPr>
          <p:nvPr>
            <p:ph type="title"/>
          </p:nvPr>
        </p:nvSpPr>
        <p:spPr/>
        <p:txBody>
          <a:bodyPr/>
          <a:lstStyle/>
          <a:p>
            <a:pPr eaLnBrk="1" fontAlgn="auto" hangingPunct="1">
              <a:lnSpc>
                <a:spcPts val="3100"/>
              </a:lnSpc>
              <a:spcAft>
                <a:spcPts val="0"/>
              </a:spcAft>
              <a:defRPr/>
            </a:pPr>
            <a:r>
              <a:rPr lang="en-US" dirty="0" smtClean="0">
                <a:effectLst>
                  <a:outerShdw blurRad="38100" dist="38100" dir="2700000" algn="tl">
                    <a:srgbClr val="000000">
                      <a:alpha val="43137"/>
                    </a:srgbClr>
                  </a:outerShdw>
                </a:effectLst>
              </a:rPr>
              <a:t>CDC’s Recommended Strategies to Prevent Obesity</a:t>
            </a:r>
          </a:p>
        </p:txBody>
      </p:sp>
      <p:sp>
        <p:nvSpPr>
          <p:cNvPr id="169986" name="Rectangle 13"/>
          <p:cNvSpPr>
            <a:spLocks noGrp="1" noChangeArrowheads="1"/>
          </p:cNvSpPr>
          <p:nvPr>
            <p:ph idx="4294967295"/>
          </p:nvPr>
        </p:nvSpPr>
        <p:spPr>
          <a:xfrm>
            <a:off x="457200" y="1600200"/>
            <a:ext cx="8305800" cy="5029200"/>
          </a:xfrm>
          <a:prstGeom prst="rect">
            <a:avLst/>
          </a:prstGeom>
        </p:spPr>
        <p:txBody>
          <a:bodyPr/>
          <a:lstStyle/>
          <a:p>
            <a:pPr marL="457200" indent="-457200" eaLnBrk="1" fontAlgn="auto" hangingPunct="1">
              <a:lnSpc>
                <a:spcPct val="90000"/>
              </a:lnSpc>
              <a:spcBef>
                <a:spcPts val="600"/>
              </a:spcBef>
              <a:spcAft>
                <a:spcPts val="600"/>
              </a:spcAft>
              <a:buFont typeface="Arial" pitchFamily="34" charset="0"/>
              <a:buNone/>
              <a:defRPr/>
            </a:pPr>
            <a:r>
              <a:rPr lang="en-US" sz="2200" b="1" dirty="0" smtClean="0">
                <a:effectLst>
                  <a:outerShdw blurRad="38100" dist="38100" dir="2700000" algn="tl">
                    <a:srgbClr val="000000">
                      <a:alpha val="43137"/>
                    </a:srgbClr>
                  </a:outerShdw>
                </a:effectLst>
              </a:rPr>
              <a:t>Strategy to Encourage Breastfeeding</a:t>
            </a:r>
          </a:p>
          <a:p>
            <a:pPr marL="857250" lvl="1" indent="-457200" eaLnBrk="1" fontAlgn="auto" hangingPunct="1">
              <a:lnSpc>
                <a:spcPct val="90000"/>
              </a:lnSpc>
              <a:spcBef>
                <a:spcPts val="600"/>
              </a:spcBef>
              <a:spcAft>
                <a:spcPts val="600"/>
              </a:spcAft>
              <a:buFont typeface="+mj-lt"/>
              <a:buAutoNum type="arabicPeriod" startAt="11"/>
              <a:defRPr/>
            </a:pPr>
            <a:r>
              <a:rPr lang="en-US" sz="2200" dirty="0" smtClean="0"/>
              <a:t>Increase support for breastfeeding</a:t>
            </a:r>
          </a:p>
          <a:p>
            <a:pPr marL="457200" indent="-457200" eaLnBrk="1" fontAlgn="auto" hangingPunct="1">
              <a:lnSpc>
                <a:spcPct val="90000"/>
              </a:lnSpc>
              <a:spcAft>
                <a:spcPts val="0"/>
              </a:spcAft>
              <a:buFont typeface="Arial" pitchFamily="34" charset="0"/>
              <a:buNone/>
              <a:defRPr/>
            </a:pPr>
            <a:endParaRPr lang="en-US" sz="2200" b="1" u="sng" dirty="0" smtClean="0"/>
          </a:p>
          <a:p>
            <a:pPr marL="457200" indent="-457200" eaLnBrk="1" fontAlgn="auto" hangingPunct="1">
              <a:spcBef>
                <a:spcPts val="600"/>
              </a:spcBef>
              <a:spcAft>
                <a:spcPts val="600"/>
              </a:spcAft>
              <a:buFont typeface="Arial" pitchFamily="34" charset="0"/>
              <a:buNone/>
              <a:defRPr/>
            </a:pPr>
            <a:r>
              <a:rPr lang="en-US" sz="2200" b="1" dirty="0" smtClean="0">
                <a:effectLst>
                  <a:outerShdw blurRad="38100" dist="38100" dir="2700000" algn="tl">
                    <a:srgbClr val="000000">
                      <a:alpha val="43137"/>
                    </a:srgbClr>
                  </a:outerShdw>
                </a:effectLst>
              </a:rPr>
              <a:t>Strategies to Encourage Physical Activity  or Limit Sedentary Activity Among Children and Youth</a:t>
            </a:r>
          </a:p>
          <a:p>
            <a:pPr marL="857250" lvl="1" indent="-457200" eaLnBrk="1" fontAlgn="auto" hangingPunct="1">
              <a:lnSpc>
                <a:spcPct val="90000"/>
              </a:lnSpc>
              <a:spcBef>
                <a:spcPts val="600"/>
              </a:spcBef>
              <a:spcAft>
                <a:spcPts val="600"/>
              </a:spcAft>
              <a:buFont typeface="+mj-lt"/>
              <a:buAutoNum type="arabicPeriod" startAt="12"/>
              <a:defRPr/>
            </a:pPr>
            <a:r>
              <a:rPr lang="en-US" sz="2200" dirty="0" smtClean="0"/>
              <a:t>Require Physical Education in schools</a:t>
            </a:r>
          </a:p>
          <a:p>
            <a:pPr marL="857250" lvl="1" indent="-457200" eaLnBrk="1" fontAlgn="auto" hangingPunct="1">
              <a:lnSpc>
                <a:spcPct val="90000"/>
              </a:lnSpc>
              <a:spcBef>
                <a:spcPts val="0"/>
              </a:spcBef>
              <a:spcAft>
                <a:spcPts val="600"/>
              </a:spcAft>
              <a:buFont typeface="+mj-lt"/>
              <a:buAutoNum type="arabicPeriod" startAt="12"/>
              <a:defRPr/>
            </a:pPr>
            <a:r>
              <a:rPr lang="en-US" sz="2200" dirty="0" smtClean="0"/>
              <a:t>Increase the amount of physical activity in </a:t>
            </a:r>
          </a:p>
          <a:p>
            <a:pPr marL="1257300" lvl="2" indent="-396875" eaLnBrk="1" fontAlgn="auto" hangingPunct="1">
              <a:lnSpc>
                <a:spcPct val="90000"/>
              </a:lnSpc>
              <a:spcBef>
                <a:spcPts val="0"/>
              </a:spcBef>
              <a:spcAft>
                <a:spcPts val="600"/>
              </a:spcAft>
              <a:buFont typeface="Arial" pitchFamily="34" charset="0"/>
              <a:buNone/>
              <a:defRPr/>
            </a:pPr>
            <a:r>
              <a:rPr lang="en-US" sz="2200" dirty="0" smtClean="0"/>
              <a:t>PE programs in schools</a:t>
            </a:r>
          </a:p>
          <a:p>
            <a:pPr marL="857250" lvl="1" indent="-457200" eaLnBrk="1" fontAlgn="auto" hangingPunct="1">
              <a:lnSpc>
                <a:spcPct val="90000"/>
              </a:lnSpc>
              <a:spcBef>
                <a:spcPts val="0"/>
              </a:spcBef>
              <a:spcAft>
                <a:spcPts val="600"/>
              </a:spcAft>
              <a:buFont typeface="+mj-lt"/>
              <a:buAutoNum type="arabicPeriod" startAt="12"/>
              <a:defRPr/>
            </a:pPr>
            <a:r>
              <a:rPr lang="en-US" sz="2200" dirty="0" smtClean="0"/>
              <a:t>Increase opportunities for extracurricular </a:t>
            </a:r>
          </a:p>
          <a:p>
            <a:pPr marL="857250" lvl="1" indent="-457200" eaLnBrk="1" fontAlgn="auto" hangingPunct="1">
              <a:lnSpc>
                <a:spcPct val="90000"/>
              </a:lnSpc>
              <a:spcBef>
                <a:spcPts val="0"/>
              </a:spcBef>
              <a:spcAft>
                <a:spcPts val="600"/>
              </a:spcAft>
              <a:buFont typeface="Arial" pitchFamily="34" charset="0"/>
              <a:buNone/>
              <a:defRPr/>
            </a:pPr>
            <a:r>
              <a:rPr lang="en-US" sz="2200" dirty="0" smtClean="0"/>
              <a:t>	physical activity</a:t>
            </a:r>
          </a:p>
          <a:p>
            <a:pPr marL="857250" lvl="1" indent="-457200" eaLnBrk="1" fontAlgn="auto" hangingPunct="1">
              <a:lnSpc>
                <a:spcPct val="90000"/>
              </a:lnSpc>
              <a:spcBef>
                <a:spcPts val="0"/>
              </a:spcBef>
              <a:spcAft>
                <a:spcPts val="600"/>
              </a:spcAft>
              <a:buFont typeface="+mj-lt"/>
              <a:buAutoNum type="arabicPeriod" startAt="15"/>
              <a:defRPr/>
            </a:pPr>
            <a:r>
              <a:rPr lang="en-US" sz="2200" dirty="0" smtClean="0"/>
              <a:t>Reduce screen time in public service venues</a:t>
            </a:r>
          </a:p>
          <a:p>
            <a:pPr marL="857250" lvl="1" indent="-457200" eaLnBrk="1" fontAlgn="auto" hangingPunct="1">
              <a:lnSpc>
                <a:spcPct val="90000"/>
              </a:lnSpc>
              <a:spcBef>
                <a:spcPts val="0"/>
              </a:spcBef>
              <a:spcAft>
                <a:spcPts val="600"/>
              </a:spcAft>
              <a:buFont typeface="Arial" pitchFamily="34" charset="0"/>
              <a:buNone/>
              <a:defRPr/>
            </a:pPr>
            <a:endParaRPr lang="en-US" sz="1800" dirty="0" smtClean="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15"/>
          <p:cNvSpPr>
            <a:spLocks noGrp="1" noChangeArrowheads="1"/>
          </p:cNvSpPr>
          <p:nvPr>
            <p:ph type="title"/>
          </p:nvPr>
        </p:nvSpPr>
        <p:spPr/>
        <p:txBody>
          <a:bodyPr/>
          <a:lstStyle/>
          <a:p>
            <a:pPr eaLnBrk="1" fontAlgn="auto" hangingPunct="1">
              <a:lnSpc>
                <a:spcPts val="3100"/>
              </a:lnSpc>
              <a:spcAft>
                <a:spcPts val="0"/>
              </a:spcAft>
              <a:defRPr/>
            </a:pPr>
            <a:r>
              <a:rPr lang="en-US" dirty="0" smtClean="0">
                <a:effectLst>
                  <a:outerShdw blurRad="38100" dist="38100" dir="2700000" algn="tl">
                    <a:srgbClr val="000000">
                      <a:alpha val="43137"/>
                    </a:srgbClr>
                  </a:outerShdw>
                </a:effectLst>
              </a:rPr>
              <a:t>CDC’s Recommended Strategies to Prevent Obesity</a:t>
            </a:r>
          </a:p>
        </p:txBody>
      </p:sp>
      <p:sp>
        <p:nvSpPr>
          <p:cNvPr id="169986" name="Rectangle 13"/>
          <p:cNvSpPr>
            <a:spLocks noGrp="1" noChangeArrowheads="1"/>
          </p:cNvSpPr>
          <p:nvPr>
            <p:ph idx="4294967295"/>
          </p:nvPr>
        </p:nvSpPr>
        <p:spPr>
          <a:xfrm>
            <a:off x="228600" y="1524000"/>
            <a:ext cx="8686800" cy="5181600"/>
          </a:xfrm>
          <a:prstGeom prst="rect">
            <a:avLst/>
          </a:prstGeom>
        </p:spPr>
        <p:txBody>
          <a:bodyPr>
            <a:normAutofit lnSpcReduction="10000"/>
          </a:bodyPr>
          <a:lstStyle/>
          <a:p>
            <a:pPr marL="457200" indent="-457200" eaLnBrk="1" fontAlgn="auto" hangingPunct="1">
              <a:spcBef>
                <a:spcPts val="600"/>
              </a:spcBef>
              <a:spcAft>
                <a:spcPts val="600"/>
              </a:spcAft>
              <a:buFont typeface="Arial" pitchFamily="34" charset="0"/>
              <a:buNone/>
              <a:defRPr/>
            </a:pPr>
            <a:r>
              <a:rPr lang="en-US" sz="2200" b="1" dirty="0" smtClean="0">
                <a:effectLst>
                  <a:outerShdw blurRad="38100" dist="38100" dir="2700000" algn="tl">
                    <a:srgbClr val="000000">
                      <a:alpha val="43137"/>
                    </a:srgbClr>
                  </a:outerShdw>
                </a:effectLst>
              </a:rPr>
              <a:t>Strategies to Create Safe Communities That Support Physical Activity</a:t>
            </a:r>
          </a:p>
          <a:p>
            <a:pPr marL="857250" lvl="1" indent="-457200" eaLnBrk="1" fontAlgn="auto" hangingPunct="1">
              <a:lnSpc>
                <a:spcPct val="90000"/>
              </a:lnSpc>
              <a:spcBef>
                <a:spcPts val="600"/>
              </a:spcBef>
              <a:spcAft>
                <a:spcPts val="600"/>
              </a:spcAft>
              <a:buFont typeface="+mj-lt"/>
              <a:buAutoNum type="arabicPeriod" startAt="16"/>
              <a:defRPr/>
            </a:pPr>
            <a:r>
              <a:rPr lang="en-US" sz="2200" dirty="0" smtClean="0"/>
              <a:t>Improve access to outdoor recreational facilities</a:t>
            </a:r>
          </a:p>
          <a:p>
            <a:pPr marL="857250" lvl="1" indent="-457200" eaLnBrk="1" fontAlgn="auto" hangingPunct="1">
              <a:lnSpc>
                <a:spcPct val="90000"/>
              </a:lnSpc>
              <a:spcBef>
                <a:spcPts val="0"/>
              </a:spcBef>
              <a:spcAft>
                <a:spcPts val="600"/>
              </a:spcAft>
              <a:buFont typeface="+mj-lt"/>
              <a:buAutoNum type="arabicPeriod" startAt="16"/>
              <a:defRPr/>
            </a:pPr>
            <a:r>
              <a:rPr lang="en-US" sz="2200" dirty="0" smtClean="0"/>
              <a:t>Enhance infrastructure supporting bicycling</a:t>
            </a:r>
          </a:p>
          <a:p>
            <a:pPr marL="857250" lvl="1" indent="-457200" eaLnBrk="1" fontAlgn="auto" hangingPunct="1">
              <a:lnSpc>
                <a:spcPct val="90000"/>
              </a:lnSpc>
              <a:spcBef>
                <a:spcPts val="0"/>
              </a:spcBef>
              <a:spcAft>
                <a:spcPts val="600"/>
              </a:spcAft>
              <a:buFont typeface="+mj-lt"/>
              <a:buAutoNum type="arabicPeriod" startAt="16"/>
              <a:defRPr/>
            </a:pPr>
            <a:r>
              <a:rPr lang="en-US" sz="2200" dirty="0" smtClean="0"/>
              <a:t>Enhance infrastructure supporting walking</a:t>
            </a:r>
          </a:p>
          <a:p>
            <a:pPr marL="857250" lvl="1" indent="-457200" eaLnBrk="1" fontAlgn="auto" hangingPunct="1">
              <a:lnSpc>
                <a:spcPct val="90000"/>
              </a:lnSpc>
              <a:spcBef>
                <a:spcPts val="0"/>
              </a:spcBef>
              <a:spcAft>
                <a:spcPts val="600"/>
              </a:spcAft>
              <a:buFont typeface="+mj-lt"/>
              <a:buAutoNum type="arabicPeriod" startAt="16"/>
              <a:defRPr/>
            </a:pPr>
            <a:r>
              <a:rPr lang="en-US" sz="2200" dirty="0" smtClean="0"/>
              <a:t>Support locating  schools in residential neighborhoods</a:t>
            </a:r>
          </a:p>
          <a:p>
            <a:pPr marL="857250" lvl="1" indent="-457200" eaLnBrk="1" fontAlgn="auto" hangingPunct="1">
              <a:lnSpc>
                <a:spcPct val="90000"/>
              </a:lnSpc>
              <a:spcBef>
                <a:spcPts val="0"/>
              </a:spcBef>
              <a:spcAft>
                <a:spcPts val="600"/>
              </a:spcAft>
              <a:buFont typeface="+mj-lt"/>
              <a:buAutoNum type="arabicPeriod" startAt="16"/>
              <a:defRPr/>
            </a:pPr>
            <a:r>
              <a:rPr lang="en-US" sz="2200" dirty="0" smtClean="0"/>
              <a:t>Improve access to transportation</a:t>
            </a:r>
          </a:p>
          <a:p>
            <a:pPr marL="857250" lvl="1" indent="-457200" eaLnBrk="1" fontAlgn="auto" hangingPunct="1">
              <a:lnSpc>
                <a:spcPct val="90000"/>
              </a:lnSpc>
              <a:spcBef>
                <a:spcPts val="0"/>
              </a:spcBef>
              <a:spcAft>
                <a:spcPts val="600"/>
              </a:spcAft>
              <a:buFont typeface="+mj-lt"/>
              <a:buAutoNum type="arabicPeriod" startAt="16"/>
              <a:defRPr/>
            </a:pPr>
            <a:r>
              <a:rPr lang="en-US" sz="2200" dirty="0" smtClean="0"/>
              <a:t>Zone for mixed-use development</a:t>
            </a:r>
          </a:p>
          <a:p>
            <a:pPr marL="857250" lvl="1" indent="-457200" eaLnBrk="1" fontAlgn="auto" hangingPunct="1">
              <a:lnSpc>
                <a:spcPct val="90000"/>
              </a:lnSpc>
              <a:spcBef>
                <a:spcPts val="0"/>
              </a:spcBef>
              <a:spcAft>
                <a:spcPts val="600"/>
              </a:spcAft>
              <a:buFont typeface="+mj-lt"/>
              <a:buAutoNum type="arabicPeriod" startAt="16"/>
              <a:defRPr/>
            </a:pPr>
            <a:r>
              <a:rPr lang="en-US" sz="2200" dirty="0" smtClean="0"/>
              <a:t>Enhance personal safety where people are or could be physically active</a:t>
            </a:r>
          </a:p>
          <a:p>
            <a:pPr marL="857250" lvl="1" indent="-457200" eaLnBrk="1" fontAlgn="auto" hangingPunct="1">
              <a:lnSpc>
                <a:spcPct val="90000"/>
              </a:lnSpc>
              <a:spcBef>
                <a:spcPts val="0"/>
              </a:spcBef>
              <a:spcAft>
                <a:spcPts val="600"/>
              </a:spcAft>
              <a:buFont typeface="+mj-lt"/>
              <a:buAutoNum type="arabicPeriod" startAt="16"/>
              <a:defRPr/>
            </a:pPr>
            <a:r>
              <a:rPr lang="en-US" sz="2200" dirty="0" smtClean="0"/>
              <a:t>Enhance traffic safety in areas where persons are or could be physically active</a:t>
            </a:r>
          </a:p>
          <a:p>
            <a:pPr marL="457200" indent="-457200" eaLnBrk="1" fontAlgn="auto" hangingPunct="1">
              <a:lnSpc>
                <a:spcPct val="90000"/>
              </a:lnSpc>
              <a:spcBef>
                <a:spcPts val="600"/>
              </a:spcBef>
              <a:spcAft>
                <a:spcPts val="600"/>
              </a:spcAft>
              <a:buFont typeface="Arial" pitchFamily="34" charset="0"/>
              <a:buNone/>
              <a:defRPr/>
            </a:pPr>
            <a:r>
              <a:rPr lang="en-US" sz="2200" b="1" dirty="0" smtClean="0">
                <a:effectLst>
                  <a:outerShdw blurRad="38100" dist="38100" dir="2700000" algn="tl">
                    <a:srgbClr val="000000">
                      <a:alpha val="43137"/>
                    </a:srgbClr>
                  </a:outerShdw>
                </a:effectLst>
              </a:rPr>
              <a:t>Strategy to Encourage Communities to Organize for Change</a:t>
            </a:r>
          </a:p>
          <a:p>
            <a:pPr marL="857250" lvl="1" indent="-457200" eaLnBrk="1" fontAlgn="auto" hangingPunct="1">
              <a:lnSpc>
                <a:spcPct val="90000"/>
              </a:lnSpc>
              <a:spcBef>
                <a:spcPts val="600"/>
              </a:spcBef>
              <a:spcAft>
                <a:spcPts val="600"/>
              </a:spcAft>
              <a:buFont typeface="+mj-lt"/>
              <a:buAutoNum type="arabicPeriod" startAt="24"/>
              <a:defRPr/>
            </a:pPr>
            <a:r>
              <a:rPr lang="en-US" sz="2200" dirty="0" smtClean="0"/>
              <a:t>Participate in community coalitions or partnerships to address obesity</a:t>
            </a:r>
          </a:p>
          <a:p>
            <a:pPr marL="857250" lvl="1" indent="-457200" eaLnBrk="1" fontAlgn="auto" hangingPunct="1">
              <a:lnSpc>
                <a:spcPct val="90000"/>
              </a:lnSpc>
              <a:spcBef>
                <a:spcPts val="0"/>
              </a:spcBef>
              <a:spcAft>
                <a:spcPts val="600"/>
              </a:spcAft>
              <a:buFont typeface="Arial" pitchFamily="34" charset="0"/>
              <a:buChar char="•"/>
              <a:defRPr/>
            </a:pPr>
            <a:endParaRPr lang="en-US" sz="2200" b="1" u="sng" dirty="0" smtClean="0">
              <a:solidFill>
                <a:schemeClr val="bg2"/>
              </a:solidFill>
            </a:endParaRPr>
          </a:p>
          <a:p>
            <a:pPr marL="857250" lvl="1" indent="-457200" eaLnBrk="1" fontAlgn="auto" hangingPunct="1">
              <a:lnSpc>
                <a:spcPct val="90000"/>
              </a:lnSpc>
              <a:spcBef>
                <a:spcPts val="0"/>
              </a:spcBef>
              <a:spcAft>
                <a:spcPts val="600"/>
              </a:spcAft>
              <a:buFont typeface="Arial" pitchFamily="34" charset="0"/>
              <a:buChar char="•"/>
              <a:defRPr/>
            </a:pPr>
            <a:endParaRPr lang="en-US" sz="1800" dirty="0" smtClean="0">
              <a:solidFill>
                <a:schemeClr val="bg2"/>
              </a:solidFill>
            </a:endParaRPr>
          </a:p>
          <a:p>
            <a:pPr marL="457200" indent="-457200" eaLnBrk="1" fontAlgn="auto" hangingPunct="1">
              <a:lnSpc>
                <a:spcPct val="90000"/>
              </a:lnSpc>
              <a:spcAft>
                <a:spcPts val="0"/>
              </a:spcAft>
              <a:buFont typeface="Calibri" pitchFamily="34" charset="0"/>
              <a:buAutoNum type="arabicPeriod"/>
              <a:defRPr/>
            </a:pPr>
            <a:endParaRPr lang="en-US" sz="1800" dirty="0" smtClean="0">
              <a:solidFill>
                <a:schemeClr val="bg2"/>
              </a:solidFill>
            </a:endParaRPr>
          </a:p>
          <a:p>
            <a:pPr marL="457200" indent="-457200" eaLnBrk="1" fontAlgn="auto" hangingPunct="1">
              <a:lnSpc>
                <a:spcPct val="90000"/>
              </a:lnSpc>
              <a:spcAft>
                <a:spcPts val="0"/>
              </a:spcAft>
              <a:buFont typeface="Arial" pitchFamily="34" charset="0"/>
              <a:buNone/>
              <a:defRPr/>
            </a:pPr>
            <a:endParaRPr lang="en-US" sz="1800" dirty="0" smtClean="0">
              <a:solidFill>
                <a:schemeClr val="bg2"/>
              </a:solidFill>
            </a:endParaRPr>
          </a:p>
          <a:p>
            <a:pPr marL="457200" indent="-457200" eaLnBrk="1" fontAlgn="auto" hangingPunct="1">
              <a:lnSpc>
                <a:spcPct val="90000"/>
              </a:lnSpc>
              <a:spcAft>
                <a:spcPts val="0"/>
              </a:spcAft>
              <a:buFontTx/>
              <a:buNone/>
              <a:defRPr/>
            </a:pPr>
            <a:endParaRPr lang="en-US" sz="1800" dirty="0" smtClean="0">
              <a:solidFill>
                <a:schemeClr val="bg2"/>
              </a:solidFill>
            </a:endParaRPr>
          </a:p>
          <a:p>
            <a:pPr marL="457200" indent="-457200" eaLnBrk="1" fontAlgn="auto" hangingPunct="1">
              <a:lnSpc>
                <a:spcPct val="90000"/>
              </a:lnSpc>
              <a:spcAft>
                <a:spcPts val="0"/>
              </a:spcAft>
              <a:buFont typeface="Arial" pitchFamily="34" charset="0"/>
              <a:buChar char="•"/>
              <a:defRPr/>
            </a:pPr>
            <a:endParaRPr lang="en-US" sz="1800" dirty="0" smtClean="0">
              <a:solidFill>
                <a:schemeClr val="bg2"/>
              </a:solidFill>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2"/>
          <p:cNvSpPr>
            <a:spLocks noGrp="1" noChangeArrowheads="1"/>
          </p:cNvSpPr>
          <p:nvPr>
            <p:ph type="title"/>
          </p:nvPr>
        </p:nvSpPr>
        <p:spPr>
          <a:xfrm>
            <a:off x="990600" y="152400"/>
            <a:ext cx="6324600" cy="838200"/>
          </a:xfrm>
        </p:spPr>
        <p:txBody>
          <a:bodyPr/>
          <a:lstStyle/>
          <a:p>
            <a:pPr eaLnBrk="1" fontAlgn="auto" hangingPunct="1">
              <a:lnSpc>
                <a:spcPts val="3100"/>
              </a:lnSpc>
              <a:spcAft>
                <a:spcPts val="0"/>
              </a:spcAft>
              <a:defRPr/>
            </a:pPr>
            <a:r>
              <a:rPr lang="en-US" dirty="0" smtClean="0">
                <a:effectLst>
                  <a:outerShdw blurRad="38100" dist="38100" dir="2700000" algn="tl">
                    <a:srgbClr val="000000">
                      <a:alpha val="43137"/>
                    </a:srgbClr>
                  </a:outerShdw>
                </a:effectLst>
              </a:rPr>
              <a:t>References</a:t>
            </a:r>
          </a:p>
        </p:txBody>
      </p:sp>
      <p:sp>
        <p:nvSpPr>
          <p:cNvPr id="77827" name="Rectangle 3"/>
          <p:cNvSpPr>
            <a:spLocks noGrp="1" noChangeArrowheads="1"/>
          </p:cNvSpPr>
          <p:nvPr>
            <p:ph type="body" sz="quarter" idx="4294967295"/>
          </p:nvPr>
        </p:nvSpPr>
        <p:spPr bwMode="auto">
          <a:xfrm>
            <a:off x="533400" y="1066800"/>
            <a:ext cx="8229600" cy="5638800"/>
          </a:xfrm>
          <a:prstGeom prst="rect">
            <a:avLst/>
          </a:prstGeom>
          <a:noFill/>
          <a:ln>
            <a:miter lim="800000"/>
            <a:headEnd/>
            <a:tailEnd/>
          </a:ln>
        </p:spPr>
        <p:txBody>
          <a:bodyPr>
            <a:normAutofit fontScale="92500" lnSpcReduction="20000"/>
          </a:bodyPr>
          <a:lstStyle/>
          <a:p>
            <a:pPr>
              <a:buNone/>
              <a:defRPr/>
            </a:pPr>
            <a:r>
              <a:rPr lang="en-US" sz="2000" dirty="0"/>
              <a:t>Centers for Disease Control and Prevention. (2010).  </a:t>
            </a:r>
            <a:r>
              <a:rPr lang="en-US" sz="2000" i="1" dirty="0"/>
              <a:t>State Indicator Report on Physical Activity, 2010 National Action Guide. </a:t>
            </a:r>
            <a:r>
              <a:rPr lang="en-US" sz="2000" dirty="0"/>
              <a:t>Retrieved from: </a:t>
            </a:r>
            <a:r>
              <a:rPr lang="en-US" sz="2000" dirty="0">
                <a:hlinkClick r:id="rId3"/>
              </a:rPr>
              <a:t>http://www.cdc.gov/physicalactivity/downloads/PA_State_Indicator_Report_2010_Action_Guide.pdf</a:t>
            </a:r>
            <a:r>
              <a:rPr lang="en-US" sz="2000" dirty="0"/>
              <a:t> </a:t>
            </a:r>
            <a:endParaRPr lang="en-US" sz="2000" dirty="0" smtClean="0"/>
          </a:p>
          <a:p>
            <a:pPr>
              <a:buNone/>
              <a:defRPr/>
            </a:pPr>
            <a:endParaRPr lang="en-US" sz="2000" dirty="0"/>
          </a:p>
          <a:p>
            <a:pPr>
              <a:buNone/>
              <a:defRPr/>
            </a:pPr>
            <a:r>
              <a:rPr lang="en-US" sz="2000" dirty="0"/>
              <a:t>Centers for Disease Control and Prevention. Youth Risk Behavior Surveillance — United States, 2009.  Surveillance Summaries, [6-4-2010]. MMWR 2010;59(5</a:t>
            </a:r>
            <a:r>
              <a:rPr lang="en-US" sz="2000" dirty="0" smtClean="0"/>
              <a:t>).</a:t>
            </a:r>
          </a:p>
          <a:p>
            <a:pPr>
              <a:buNone/>
              <a:defRPr/>
            </a:pPr>
            <a:endParaRPr lang="en-US" sz="2000" dirty="0"/>
          </a:p>
          <a:p>
            <a:pPr>
              <a:buNone/>
              <a:defRPr/>
            </a:pPr>
            <a:r>
              <a:rPr lang="en-US" sz="2000" dirty="0"/>
              <a:t>Centers for Disease Control and Prevention. (2010).  </a:t>
            </a:r>
            <a:r>
              <a:rPr lang="en-US" sz="2000" i="1" dirty="0"/>
              <a:t>State Indicator Report on Physical Activity, 2010 National Action Guide. </a:t>
            </a:r>
            <a:r>
              <a:rPr lang="en-US" sz="2000" dirty="0"/>
              <a:t>Retrieved from: </a:t>
            </a:r>
            <a:r>
              <a:rPr lang="en-US" sz="2000" dirty="0">
                <a:hlinkClick r:id="rId3"/>
              </a:rPr>
              <a:t>http://www.cdc.gov/physicalactivity/downloads/PA_State_Indicator_Report_2010_Action_Guide.pdf</a:t>
            </a:r>
            <a:r>
              <a:rPr lang="en-US" sz="2000" dirty="0"/>
              <a:t> </a:t>
            </a:r>
            <a:endParaRPr lang="en-US" sz="2000" dirty="0" smtClean="0"/>
          </a:p>
          <a:p>
            <a:pPr>
              <a:buNone/>
              <a:defRPr/>
            </a:pPr>
            <a:endParaRPr lang="en-US" sz="2000" dirty="0" smtClean="0"/>
          </a:p>
          <a:p>
            <a:pPr>
              <a:buNone/>
              <a:defRPr/>
            </a:pPr>
            <a:r>
              <a:rPr lang="en-US" sz="2100" dirty="0"/>
              <a:t>Dietary Guidelines for Americans 2005. Available at:  </a:t>
            </a:r>
            <a:r>
              <a:rPr lang="en-US" sz="2100" dirty="0">
                <a:hlinkClick r:id="rId4"/>
              </a:rPr>
              <a:t>http://www.health.gov/dietaryguidelines/dga2005/recommendations.htm</a:t>
            </a:r>
            <a:r>
              <a:rPr lang="en-US" sz="2100" dirty="0"/>
              <a:t> </a:t>
            </a:r>
          </a:p>
          <a:p>
            <a:pPr>
              <a:buNone/>
              <a:defRPr/>
            </a:pPr>
            <a:endParaRPr lang="en-US" sz="2000" dirty="0" smtClean="0"/>
          </a:p>
          <a:p>
            <a:pPr>
              <a:buNone/>
              <a:defRPr/>
            </a:pPr>
            <a:r>
              <a:rPr lang="en-US" sz="2000" dirty="0" err="1"/>
              <a:t>Kalicki</a:t>
            </a:r>
            <a:r>
              <a:rPr lang="en-US" sz="2000" dirty="0" smtClean="0"/>
              <a:t>, B. &amp; Roy, H. (2009). Obesity management. </a:t>
            </a:r>
            <a:r>
              <a:rPr lang="en-US" sz="2000" dirty="0">
                <a:latin typeface="Palatino Linotype" pitchFamily="18" charset="0"/>
              </a:rPr>
              <a:t>Pennington Biomedical Research </a:t>
            </a:r>
            <a:r>
              <a:rPr lang="en-US" sz="2000" dirty="0" smtClean="0">
                <a:latin typeface="Palatino Linotype" pitchFamily="18" charset="0"/>
              </a:rPr>
              <a:t>Center. Online lecture resource.</a:t>
            </a:r>
            <a:endParaRPr lang="en-US" sz="2000" dirty="0"/>
          </a:p>
          <a:p>
            <a:pPr eaLnBrk="1" hangingPunct="1">
              <a:buFontTx/>
              <a:buNone/>
            </a:pPr>
            <a:endParaRPr lang="en-US" sz="2000" dirty="0" smtClean="0">
              <a:solidFill>
                <a:schemeClr val="bg2"/>
              </a:solidFill>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4" name="Content Placeholder 3"/>
          <p:cNvSpPr>
            <a:spLocks noGrp="1"/>
          </p:cNvSpPr>
          <p:nvPr>
            <p:ph idx="1"/>
          </p:nvPr>
        </p:nvSpPr>
        <p:spPr/>
        <p:txBody>
          <a:bodyPr/>
          <a:lstStyle/>
          <a:p>
            <a:r>
              <a:rPr lang="en-US" dirty="0" smtClean="0"/>
              <a:t>List three goals of weight loss</a:t>
            </a:r>
          </a:p>
          <a:p>
            <a:r>
              <a:rPr lang="en-US" dirty="0" smtClean="0"/>
              <a:t>Describe five physiological benefits of weight loss</a:t>
            </a:r>
          </a:p>
          <a:p>
            <a:r>
              <a:rPr lang="en-US" dirty="0" smtClean="0"/>
              <a:t>Outline 6 CDC strategies for the prevention of weight management</a:t>
            </a:r>
          </a:p>
          <a:p>
            <a:r>
              <a:rPr lang="en-US" dirty="0" smtClean="0"/>
              <a:t>Describe tertiary outpatient management of obese clients</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pPr algn="ctr" eaLnBrk="1" hangingPunct="1"/>
            <a:r>
              <a:rPr lang="en-US" sz="4000" dirty="0" smtClean="0">
                <a:latin typeface="Tw Cen MT" pitchFamily="34" charset="0"/>
              </a:rPr>
              <a:t>A Healthy Diet</a:t>
            </a:r>
          </a:p>
        </p:txBody>
      </p:sp>
      <p:sp>
        <p:nvSpPr>
          <p:cNvPr id="8" name="Content Placeholder 7"/>
          <p:cNvSpPr>
            <a:spLocks noGrp="1"/>
          </p:cNvSpPr>
          <p:nvPr>
            <p:ph idx="1"/>
          </p:nvPr>
        </p:nvSpPr>
        <p:spPr>
          <a:xfrm>
            <a:off x="457200" y="2743200"/>
            <a:ext cx="8229600" cy="2362200"/>
          </a:xfrm>
        </p:spPr>
        <p:txBody>
          <a:bodyPr>
            <a:normAutofit fontScale="85000" lnSpcReduction="20000"/>
          </a:bodyPr>
          <a:lstStyle/>
          <a:p>
            <a:pPr>
              <a:lnSpc>
                <a:spcPct val="90000"/>
              </a:lnSpc>
            </a:pPr>
            <a:r>
              <a:rPr lang="en-US" sz="2800" dirty="0" smtClean="0"/>
              <a:t>Emphasizes fruits, vegetables, whole grains, fat-free or low-fat milk, &amp; milk products; </a:t>
            </a:r>
          </a:p>
          <a:p>
            <a:pPr>
              <a:lnSpc>
                <a:spcPct val="90000"/>
              </a:lnSpc>
              <a:buNone/>
            </a:pPr>
            <a:endParaRPr lang="en-US" sz="2800" dirty="0" smtClean="0"/>
          </a:p>
          <a:p>
            <a:pPr>
              <a:lnSpc>
                <a:spcPct val="90000"/>
              </a:lnSpc>
            </a:pPr>
            <a:r>
              <a:rPr lang="en-US" sz="2800" dirty="0" smtClean="0"/>
              <a:t>Includes lean meats, poultry, fish, beans, eggs, and nuts</a:t>
            </a:r>
          </a:p>
          <a:p>
            <a:pPr>
              <a:lnSpc>
                <a:spcPct val="90000"/>
              </a:lnSpc>
              <a:buNone/>
            </a:pPr>
            <a:endParaRPr lang="en-US" sz="2800" dirty="0" smtClean="0"/>
          </a:p>
          <a:p>
            <a:pPr>
              <a:lnSpc>
                <a:spcPct val="90000"/>
              </a:lnSpc>
            </a:pPr>
            <a:r>
              <a:rPr lang="en-US" sz="2800" dirty="0" smtClean="0"/>
              <a:t>Is low in saturated fats, </a:t>
            </a:r>
            <a:r>
              <a:rPr lang="en-US" sz="2800" i="1" dirty="0" smtClean="0"/>
              <a:t>trans</a:t>
            </a:r>
            <a:r>
              <a:rPr lang="en-US" sz="2800" dirty="0" smtClean="0"/>
              <a:t> fats, cholesterol, salt (sodium), and added sugars.</a:t>
            </a:r>
            <a:r>
              <a:rPr lang="en-US" sz="3200" dirty="0" smtClean="0"/>
              <a:t> </a:t>
            </a:r>
          </a:p>
          <a:p>
            <a:endParaRPr lang="en-US" dirty="0"/>
          </a:p>
        </p:txBody>
      </p:sp>
      <p:sp>
        <p:nvSpPr>
          <p:cNvPr id="45061" name="Text Box 4"/>
          <p:cNvSpPr txBox="1">
            <a:spLocks noChangeArrowheads="1"/>
          </p:cNvSpPr>
          <p:nvPr/>
        </p:nvSpPr>
        <p:spPr bwMode="auto">
          <a:xfrm>
            <a:off x="685800" y="1828800"/>
            <a:ext cx="7772400" cy="738664"/>
          </a:xfrm>
          <a:prstGeom prst="rect">
            <a:avLst/>
          </a:prstGeom>
          <a:noFill/>
          <a:ln w="9525">
            <a:noFill/>
            <a:miter lim="800000"/>
            <a:headEnd/>
            <a:tailEnd/>
          </a:ln>
        </p:spPr>
        <p:txBody>
          <a:bodyPr>
            <a:spAutoFit/>
          </a:bodyPr>
          <a:lstStyle/>
          <a:p>
            <a:pPr>
              <a:spcBef>
                <a:spcPct val="50000"/>
              </a:spcBef>
            </a:pPr>
            <a:r>
              <a:rPr lang="en-US" sz="2100" dirty="0">
                <a:solidFill>
                  <a:srgbClr val="72714B"/>
                </a:solidFill>
              </a:rPr>
              <a:t>The 2005 Dietary Guidelines for Americans defines a healthy diet as one that: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a:noFill/>
        </p:spPr>
        <p:txBody>
          <a:bodyPr/>
          <a:lstStyle/>
          <a:p>
            <a:pPr algn="ctr" eaLnBrk="1" hangingPunct="1"/>
            <a:r>
              <a:rPr lang="en-US" sz="3900" smtClean="0">
                <a:latin typeface="Tw Cen MT" pitchFamily="34" charset="0"/>
              </a:rPr>
              <a:t>Dietary Guidelines for Americans, 2005</a:t>
            </a:r>
            <a:br>
              <a:rPr lang="en-US" sz="3900" smtClean="0">
                <a:latin typeface="Tw Cen MT" pitchFamily="34" charset="0"/>
              </a:rPr>
            </a:br>
            <a:r>
              <a:rPr lang="en-US" sz="3000" smtClean="0">
                <a:solidFill>
                  <a:schemeClr val="accent2"/>
                </a:solidFill>
                <a:latin typeface="Tw Cen MT" pitchFamily="34" charset="0"/>
              </a:rPr>
              <a:t>Key Recommendations for the General Population</a:t>
            </a:r>
          </a:p>
        </p:txBody>
      </p:sp>
      <p:sp>
        <p:nvSpPr>
          <p:cNvPr id="46083" name="Rectangle 3"/>
          <p:cNvSpPr>
            <a:spLocks noGrp="1" noChangeArrowheads="1"/>
          </p:cNvSpPr>
          <p:nvPr>
            <p:ph idx="1"/>
          </p:nvPr>
        </p:nvSpPr>
        <p:spPr/>
        <p:txBody>
          <a:bodyPr>
            <a:normAutofit fontScale="92500"/>
          </a:bodyPr>
          <a:lstStyle/>
          <a:p>
            <a:pPr eaLnBrk="1" hangingPunct="1"/>
            <a:endParaRPr lang="en-US" sz="2100" dirty="0" smtClean="0">
              <a:solidFill>
                <a:schemeClr val="bg2"/>
              </a:solidFill>
              <a:latin typeface="Arial Narrow" pitchFamily="34" charset="0"/>
            </a:endParaRPr>
          </a:p>
          <a:p>
            <a:pPr eaLnBrk="1" hangingPunct="1"/>
            <a:r>
              <a:rPr lang="en-US" sz="2100" b="1" dirty="0" smtClean="0">
                <a:latin typeface="Arial Narrow" pitchFamily="34" charset="0"/>
              </a:rPr>
              <a:t>1. </a:t>
            </a:r>
            <a:r>
              <a:rPr lang="en-US" sz="2100" b="1" u="sng" dirty="0" smtClean="0"/>
              <a:t>Adequate Nutrients Within Calorie Needs</a:t>
            </a:r>
          </a:p>
          <a:p>
            <a:pPr lvl="1" eaLnBrk="1" hangingPunct="1"/>
            <a:r>
              <a:rPr lang="en-US" sz="2400" dirty="0" smtClean="0"/>
              <a:t>Consume a variety of nutrient-dense foods (whole grains, fruits and vegetables, lean meats, low-fat dairy) and beverages within and among the basic food groups while choosing foods that limit the intake of saturated fats and trans fats, cholesterol, added sugars, salt, and alcohol.</a:t>
            </a:r>
          </a:p>
          <a:p>
            <a:pPr lvl="1" eaLnBrk="1" hangingPunct="1"/>
            <a:endParaRPr lang="en-US" sz="2400" dirty="0" smtClean="0"/>
          </a:p>
          <a:p>
            <a:pPr lvl="1" eaLnBrk="1" hangingPunct="1"/>
            <a:r>
              <a:rPr lang="en-US" sz="2400" dirty="0" smtClean="0"/>
              <a:t>Meet recommended intakes within energy needs by adopting a balanced eating pattern, such as the USDA Food Guide or the Dietary Approaches to Stop Hypertension (DASH) Eating Plan.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lstStyle/>
          <a:p>
            <a:pPr algn="ctr" eaLnBrk="1" hangingPunct="1"/>
            <a:r>
              <a:rPr lang="en-US" sz="3900" dirty="0" smtClean="0">
                <a:latin typeface="Tw Cen MT" pitchFamily="34" charset="0"/>
              </a:rPr>
              <a:t>Dietary Guidelines for Americans, 2005</a:t>
            </a:r>
            <a:br>
              <a:rPr lang="en-US" sz="3900" dirty="0" smtClean="0">
                <a:latin typeface="Tw Cen MT" pitchFamily="34" charset="0"/>
              </a:rPr>
            </a:br>
            <a:r>
              <a:rPr lang="en-US" sz="3000" dirty="0" smtClean="0">
                <a:solidFill>
                  <a:schemeClr val="accent2"/>
                </a:solidFill>
                <a:latin typeface="Tw Cen MT" pitchFamily="34" charset="0"/>
              </a:rPr>
              <a:t>Key Recommendations for the General Population</a:t>
            </a:r>
          </a:p>
        </p:txBody>
      </p:sp>
      <p:sp>
        <p:nvSpPr>
          <p:cNvPr id="47108" name="Rectangle 3"/>
          <p:cNvSpPr>
            <a:spLocks noGrp="1" noChangeArrowheads="1"/>
          </p:cNvSpPr>
          <p:nvPr>
            <p:ph idx="1"/>
          </p:nvPr>
        </p:nvSpPr>
        <p:spPr>
          <a:xfrm>
            <a:off x="381000" y="1828800"/>
            <a:ext cx="7848600" cy="4530725"/>
          </a:xfrm>
        </p:spPr>
        <p:txBody>
          <a:bodyPr/>
          <a:lstStyle/>
          <a:p>
            <a:pPr eaLnBrk="1" hangingPunct="1"/>
            <a:r>
              <a:rPr lang="en-US" sz="2100" dirty="0" smtClean="0"/>
              <a:t>2</a:t>
            </a:r>
            <a:r>
              <a:rPr lang="en-US" sz="2400" dirty="0" smtClean="0"/>
              <a:t>. </a:t>
            </a:r>
            <a:r>
              <a:rPr lang="en-US" sz="2400" u="sng" dirty="0" smtClean="0"/>
              <a:t>Weight Management</a:t>
            </a:r>
          </a:p>
          <a:p>
            <a:pPr lvl="1" eaLnBrk="1" hangingPunct="1"/>
            <a:r>
              <a:rPr lang="en-US" sz="2400" dirty="0" smtClean="0"/>
              <a:t>To maintain body weight in a healthy range, balance calories from foods and beverages with calories expended. </a:t>
            </a:r>
          </a:p>
          <a:p>
            <a:pPr lvl="1" eaLnBrk="1" hangingPunct="1"/>
            <a:endParaRPr lang="en-US" sz="2400" dirty="0" smtClean="0"/>
          </a:p>
          <a:p>
            <a:pPr lvl="1" eaLnBrk="1" hangingPunct="1"/>
            <a:r>
              <a:rPr lang="en-US" sz="2400" dirty="0" smtClean="0"/>
              <a:t>To prevent gradual weight gain over time, make small decreases in food and beverage calories and increase physical activity.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pPr algn="ctr" eaLnBrk="1" hangingPunct="1"/>
            <a:r>
              <a:rPr lang="en-US" sz="3900" smtClean="0">
                <a:latin typeface="Tw Cen MT" pitchFamily="34" charset="0"/>
              </a:rPr>
              <a:t>Dietary Guidelines for Americans, 2005</a:t>
            </a:r>
            <a:br>
              <a:rPr lang="en-US" sz="3900" smtClean="0">
                <a:latin typeface="Tw Cen MT" pitchFamily="34" charset="0"/>
              </a:rPr>
            </a:br>
            <a:r>
              <a:rPr lang="en-US" sz="3000" smtClean="0">
                <a:solidFill>
                  <a:schemeClr val="accent2"/>
                </a:solidFill>
                <a:latin typeface="Tw Cen MT" pitchFamily="34" charset="0"/>
              </a:rPr>
              <a:t>Key Recommendations for the General Population</a:t>
            </a:r>
          </a:p>
        </p:txBody>
      </p:sp>
      <p:sp>
        <p:nvSpPr>
          <p:cNvPr id="48132" name="Rectangle 3"/>
          <p:cNvSpPr>
            <a:spLocks noGrp="1" noChangeArrowheads="1"/>
          </p:cNvSpPr>
          <p:nvPr>
            <p:ph idx="1"/>
          </p:nvPr>
        </p:nvSpPr>
        <p:spPr>
          <a:xfrm>
            <a:off x="609600" y="2057400"/>
            <a:ext cx="7848600" cy="4572000"/>
          </a:xfrm>
        </p:spPr>
        <p:txBody>
          <a:bodyPr/>
          <a:lstStyle/>
          <a:p>
            <a:pPr eaLnBrk="1" hangingPunct="1"/>
            <a:r>
              <a:rPr lang="en-US" sz="2100" b="1" dirty="0" smtClean="0">
                <a:latin typeface="Arial Narrow" pitchFamily="34" charset="0"/>
              </a:rPr>
              <a:t>3</a:t>
            </a:r>
            <a:r>
              <a:rPr lang="en-US" sz="2400" b="1" dirty="0" smtClean="0"/>
              <a:t>. </a:t>
            </a:r>
            <a:r>
              <a:rPr lang="en-US" sz="2400" b="1" u="sng" dirty="0" smtClean="0"/>
              <a:t>Physical activity</a:t>
            </a:r>
          </a:p>
          <a:p>
            <a:pPr lvl="1" eaLnBrk="1" hangingPunct="1"/>
            <a:r>
              <a:rPr lang="en-US" sz="2400" dirty="0" smtClean="0"/>
              <a:t>Engage in regular physical activity and reduce sedentary activities to promote health, psychological well-being, and a healthy body weight. </a:t>
            </a:r>
          </a:p>
          <a:p>
            <a:pPr lvl="1" eaLnBrk="1" hangingPunct="1">
              <a:buNone/>
            </a:pPr>
            <a:endParaRPr lang="en-US" sz="2400" dirty="0" smtClean="0"/>
          </a:p>
          <a:p>
            <a:pPr lvl="1" eaLnBrk="1" hangingPunct="1"/>
            <a:r>
              <a:rPr lang="en-US" sz="2400" dirty="0" smtClean="0"/>
              <a:t>Achieve physical fitness by including cardiovascular conditioning, stretching exercises for flexibility, and resistance exercises for muscle strength and endurance.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algn="ctr" eaLnBrk="1" hangingPunct="1"/>
            <a:r>
              <a:rPr lang="en-US" sz="3900" smtClean="0">
                <a:latin typeface="Tw Cen MT" pitchFamily="34" charset="0"/>
              </a:rPr>
              <a:t>Dietary Guidelines for Americans, 2005</a:t>
            </a:r>
            <a:br>
              <a:rPr lang="en-US" sz="3900" smtClean="0">
                <a:latin typeface="Tw Cen MT" pitchFamily="34" charset="0"/>
              </a:rPr>
            </a:br>
            <a:r>
              <a:rPr lang="en-US" sz="3000" smtClean="0">
                <a:solidFill>
                  <a:schemeClr val="accent2"/>
                </a:solidFill>
                <a:latin typeface="Tw Cen MT" pitchFamily="34" charset="0"/>
              </a:rPr>
              <a:t>Key Recommendations for the General Population</a:t>
            </a:r>
          </a:p>
        </p:txBody>
      </p:sp>
      <p:sp>
        <p:nvSpPr>
          <p:cNvPr id="49156" name="Rectangle 3"/>
          <p:cNvSpPr>
            <a:spLocks noGrp="1" noChangeArrowheads="1"/>
          </p:cNvSpPr>
          <p:nvPr>
            <p:ph idx="1"/>
          </p:nvPr>
        </p:nvSpPr>
        <p:spPr>
          <a:xfrm>
            <a:off x="381000" y="1676400"/>
            <a:ext cx="8382000" cy="4800600"/>
          </a:xfrm>
        </p:spPr>
        <p:txBody>
          <a:bodyPr>
            <a:normAutofit/>
          </a:bodyPr>
          <a:lstStyle/>
          <a:p>
            <a:pPr eaLnBrk="1" hangingPunct="1"/>
            <a:r>
              <a:rPr lang="en-US" sz="2200" b="1" dirty="0" smtClean="0"/>
              <a:t>4. </a:t>
            </a:r>
            <a:r>
              <a:rPr lang="en-US" sz="2200" b="1" u="sng" dirty="0" smtClean="0"/>
              <a:t>Food Groups to Encourage</a:t>
            </a:r>
          </a:p>
          <a:p>
            <a:pPr lvl="1" eaLnBrk="1" hangingPunct="1"/>
            <a:r>
              <a:rPr lang="en-US" sz="2200" dirty="0" smtClean="0"/>
              <a:t>Consume a sufficient amount of fruits and vegetables while staying within energy needs. </a:t>
            </a:r>
          </a:p>
          <a:p>
            <a:pPr lvl="1" eaLnBrk="1" hangingPunct="1"/>
            <a:r>
              <a:rPr lang="en-US" sz="2200" dirty="0" smtClean="0"/>
              <a:t>Choose a variety of fruits and vegetables each day. Select from all five vegetable subgroups (dark green, orange, legumes, starchy vegetables, and other vegetables) several times a week. </a:t>
            </a:r>
          </a:p>
          <a:p>
            <a:pPr lvl="1" eaLnBrk="1" hangingPunct="1"/>
            <a:r>
              <a:rPr lang="en-US" sz="2200" dirty="0" smtClean="0"/>
              <a:t>Consume 3 or more ounce-equivalents of whole-grain</a:t>
            </a:r>
            <a:r>
              <a:rPr lang="en-US" sz="2200" u="sng" dirty="0" smtClean="0">
                <a:solidFill>
                  <a:schemeClr val="bg2"/>
                </a:solidFill>
              </a:rPr>
              <a:t> </a:t>
            </a:r>
            <a:r>
              <a:rPr lang="en-US" sz="2200" dirty="0" smtClean="0"/>
              <a:t>products per day, with the rest of the recommended grains coming from enriched or whole-grain products. At least half the grains should come from whole grains. </a:t>
            </a:r>
          </a:p>
          <a:p>
            <a:pPr lvl="1" eaLnBrk="1" hangingPunct="1"/>
            <a:r>
              <a:rPr lang="en-US" sz="2200" dirty="0" smtClean="0"/>
              <a:t>Consume 3 cups per day of fat-free or low-fat milk or equivalent milk products.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pPr algn="ctr" eaLnBrk="1" hangingPunct="1"/>
            <a:r>
              <a:rPr lang="en-US" sz="3900" smtClean="0">
                <a:latin typeface="Tw Cen MT" pitchFamily="34" charset="0"/>
              </a:rPr>
              <a:t>Dietary Guidelines for Americans, 2005</a:t>
            </a:r>
            <a:br>
              <a:rPr lang="en-US" sz="3900" smtClean="0">
                <a:latin typeface="Tw Cen MT" pitchFamily="34" charset="0"/>
              </a:rPr>
            </a:br>
            <a:r>
              <a:rPr lang="en-US" sz="3000" smtClean="0">
                <a:solidFill>
                  <a:schemeClr val="accent2"/>
                </a:solidFill>
                <a:latin typeface="Tw Cen MT" pitchFamily="34" charset="0"/>
              </a:rPr>
              <a:t>Key Recommendations for the General Population</a:t>
            </a:r>
          </a:p>
        </p:txBody>
      </p:sp>
      <p:sp>
        <p:nvSpPr>
          <p:cNvPr id="50180" name="Rectangle 3"/>
          <p:cNvSpPr>
            <a:spLocks noGrp="1" noChangeArrowheads="1"/>
          </p:cNvSpPr>
          <p:nvPr>
            <p:ph idx="1"/>
          </p:nvPr>
        </p:nvSpPr>
        <p:spPr>
          <a:xfrm>
            <a:off x="381000" y="1828800"/>
            <a:ext cx="8534400" cy="4800600"/>
          </a:xfrm>
        </p:spPr>
        <p:txBody>
          <a:bodyPr>
            <a:normAutofit lnSpcReduction="10000"/>
          </a:bodyPr>
          <a:lstStyle/>
          <a:p>
            <a:pPr eaLnBrk="1" hangingPunct="1"/>
            <a:r>
              <a:rPr lang="en-US" sz="2100" b="1" dirty="0" smtClean="0"/>
              <a:t>5. </a:t>
            </a:r>
            <a:r>
              <a:rPr lang="en-US" sz="2100" b="1" u="sng" dirty="0" smtClean="0"/>
              <a:t>Fats</a:t>
            </a:r>
          </a:p>
          <a:p>
            <a:pPr lvl="1" eaLnBrk="1" hangingPunct="1"/>
            <a:r>
              <a:rPr lang="en-US" sz="2200" dirty="0" smtClean="0"/>
              <a:t>Keep total fat intake between 20 - 35 percent of calories    </a:t>
            </a:r>
          </a:p>
          <a:p>
            <a:pPr lvl="1" eaLnBrk="1" hangingPunct="1"/>
            <a:r>
              <a:rPr lang="en-US" sz="2200" dirty="0" smtClean="0"/>
              <a:t> (With most fats coming from sources of polyunsaturated and monounsaturated fatty acids, such as fish, nuts, and vegetable oils).</a:t>
            </a:r>
          </a:p>
          <a:p>
            <a:pPr lvl="1" eaLnBrk="1" hangingPunct="1"/>
            <a:r>
              <a:rPr lang="en-US" sz="2200" dirty="0" smtClean="0"/>
              <a:t>Limit intake of fats and oils high in saturated and/or </a:t>
            </a:r>
            <a:r>
              <a:rPr lang="en-US" sz="2200" i="1" dirty="0" smtClean="0"/>
              <a:t>trans </a:t>
            </a:r>
            <a:r>
              <a:rPr lang="en-US" sz="2200" dirty="0" smtClean="0"/>
              <a:t>fatty acids, and choose products low in such fats and oils. </a:t>
            </a:r>
          </a:p>
          <a:p>
            <a:pPr lvl="1" eaLnBrk="1" hangingPunct="1"/>
            <a:r>
              <a:rPr lang="en-US" sz="2200" dirty="0" smtClean="0"/>
              <a:t>Consume less than 10 percent of calories from saturated fatty acids </a:t>
            </a:r>
          </a:p>
          <a:p>
            <a:pPr lvl="1" eaLnBrk="1" hangingPunct="1"/>
            <a:r>
              <a:rPr lang="en-US" sz="2200" dirty="0" smtClean="0"/>
              <a:t>Consume less than 300 mg/day of cholesterol</a:t>
            </a:r>
          </a:p>
          <a:p>
            <a:pPr lvl="1" eaLnBrk="1" hangingPunct="1"/>
            <a:r>
              <a:rPr lang="en-US" sz="2200" dirty="0" smtClean="0"/>
              <a:t>Keep </a:t>
            </a:r>
            <a:r>
              <a:rPr lang="en-US" sz="2200" i="1" dirty="0" smtClean="0"/>
              <a:t>trans</a:t>
            </a:r>
            <a:r>
              <a:rPr lang="en-US" sz="2200" dirty="0" smtClean="0"/>
              <a:t> fatty acid consumption as low as possible </a:t>
            </a:r>
          </a:p>
          <a:p>
            <a:pPr lvl="1" eaLnBrk="1" hangingPunct="1"/>
            <a:r>
              <a:rPr lang="en-US" sz="2200" dirty="0" smtClean="0"/>
              <a:t>When selecting and preparing meat, poultry, dry beans, and milk or milk products, make choices that are lean, low-fat, or fat-free.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p:txBody>
          <a:bodyPr/>
          <a:lstStyle/>
          <a:p>
            <a:pPr algn="ctr" eaLnBrk="1" hangingPunct="1"/>
            <a:r>
              <a:rPr lang="en-US" sz="3900" smtClean="0">
                <a:latin typeface="Tw Cen MT" pitchFamily="34" charset="0"/>
              </a:rPr>
              <a:t>Dietary Guidelines for Americans, 2005</a:t>
            </a:r>
            <a:br>
              <a:rPr lang="en-US" sz="3900" smtClean="0">
                <a:latin typeface="Tw Cen MT" pitchFamily="34" charset="0"/>
              </a:rPr>
            </a:br>
            <a:r>
              <a:rPr lang="en-US" sz="3000" smtClean="0">
                <a:solidFill>
                  <a:schemeClr val="accent2"/>
                </a:solidFill>
                <a:latin typeface="Tw Cen MT" pitchFamily="34" charset="0"/>
              </a:rPr>
              <a:t>Key Recommendations for the General Population</a:t>
            </a:r>
          </a:p>
        </p:txBody>
      </p:sp>
      <p:sp>
        <p:nvSpPr>
          <p:cNvPr id="51204" name="Rectangle 3"/>
          <p:cNvSpPr>
            <a:spLocks noGrp="1" noChangeArrowheads="1"/>
          </p:cNvSpPr>
          <p:nvPr>
            <p:ph idx="1"/>
          </p:nvPr>
        </p:nvSpPr>
        <p:spPr>
          <a:xfrm>
            <a:off x="228600" y="1828800"/>
            <a:ext cx="8763000" cy="4876800"/>
          </a:xfrm>
        </p:spPr>
        <p:txBody>
          <a:bodyPr>
            <a:noAutofit/>
          </a:bodyPr>
          <a:lstStyle/>
          <a:p>
            <a:r>
              <a:rPr lang="en-US" sz="2200" b="1" dirty="0" smtClean="0"/>
              <a:t>6. </a:t>
            </a:r>
            <a:r>
              <a:rPr lang="en-US" sz="2200" b="1" u="sng" dirty="0" smtClean="0"/>
              <a:t>Carbohydrates</a:t>
            </a:r>
          </a:p>
          <a:p>
            <a:pPr lvl="1" eaLnBrk="1" hangingPunct="1"/>
            <a:r>
              <a:rPr lang="en-US" sz="2200" dirty="0" smtClean="0"/>
              <a:t>Choose fiber-rich fruits, vegetables, and whole grains often. </a:t>
            </a:r>
          </a:p>
          <a:p>
            <a:pPr lvl="1" eaLnBrk="1" hangingPunct="1"/>
            <a:r>
              <a:rPr lang="en-US" sz="2200" dirty="0" smtClean="0"/>
              <a:t>Choose and prepare foods and beverages with little added sugars or caloric sweeteners.</a:t>
            </a:r>
          </a:p>
          <a:p>
            <a:pPr lvl="1" eaLnBrk="1" hangingPunct="1"/>
            <a:r>
              <a:rPr lang="en-US" sz="2200" dirty="0" smtClean="0"/>
              <a:t>Reduce the incidence of dental caries by practicing good oral hygiene and consuming sugar- and starch-containing foods and beverages less frequently. </a:t>
            </a:r>
          </a:p>
          <a:p>
            <a:pPr lvl="1" eaLnBrk="1" hangingPunct="1"/>
            <a:endParaRPr lang="en-US" sz="2200" dirty="0" smtClean="0"/>
          </a:p>
          <a:p>
            <a:pPr eaLnBrk="1" hangingPunct="1"/>
            <a:r>
              <a:rPr lang="en-US" sz="2200" b="1" dirty="0" smtClean="0"/>
              <a:t>7.</a:t>
            </a:r>
            <a:r>
              <a:rPr lang="en-US" sz="2200" b="1" u="sng" dirty="0" smtClean="0"/>
              <a:t> Sodium and Potassium</a:t>
            </a:r>
          </a:p>
          <a:p>
            <a:pPr lvl="1" eaLnBrk="1" hangingPunct="1"/>
            <a:r>
              <a:rPr lang="en-US" sz="2200" dirty="0" smtClean="0"/>
              <a:t>Consume less than 2,300 mg (approximately 1 teaspoon of salt) of sodium per day. </a:t>
            </a:r>
          </a:p>
          <a:p>
            <a:pPr lvl="1" eaLnBrk="1" hangingPunct="1"/>
            <a:r>
              <a:rPr lang="en-US" sz="2200" dirty="0" smtClean="0"/>
              <a:t>Choose and prepare foods with little salt. At the same time, consume potassium-rich foods, such as fruits and vegetables.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48</TotalTime>
  <Words>2230</Words>
  <Application>Microsoft Office PowerPoint</Application>
  <PresentationFormat>On-screen Show (4:3)</PresentationFormat>
  <Paragraphs>267</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Metro</vt:lpstr>
      <vt:lpstr>Obesity Management and Diet Therapy</vt:lpstr>
      <vt:lpstr>Objectives</vt:lpstr>
      <vt:lpstr>A Healthy Diet</vt:lpstr>
      <vt:lpstr>Dietary Guidelines for Americans, 2005 Key Recommendations for the General Population</vt:lpstr>
      <vt:lpstr>Dietary Guidelines for Americans, 2005 Key Recommendations for the General Population</vt:lpstr>
      <vt:lpstr>Dietary Guidelines for Americans, 2005 Key Recommendations for the General Population</vt:lpstr>
      <vt:lpstr>Dietary Guidelines for Americans, 2005 Key Recommendations for the General Population</vt:lpstr>
      <vt:lpstr>Dietary Guidelines for Americans, 2005 Key Recommendations for the General Population</vt:lpstr>
      <vt:lpstr>Dietary Guidelines for Americans, 2005 Key Recommendations for the General Population</vt:lpstr>
      <vt:lpstr>Dietary Guidelines for Americans, 2005 Key Recommendations for the General Population</vt:lpstr>
      <vt:lpstr>Dietary Guidelines for Americans, 2005 Key Recommendations for the General Population</vt:lpstr>
      <vt:lpstr>Calorie Deficit Needed For Weight Loss</vt:lpstr>
      <vt:lpstr>Calorie Deficit Needed For Weight Loss</vt:lpstr>
      <vt:lpstr>Exercise + Dieting Calorie Deficit</vt:lpstr>
      <vt:lpstr>Goals for Weight Loss And Management</vt:lpstr>
      <vt:lpstr>Goals for Weight Loss And Management</vt:lpstr>
      <vt:lpstr>Goals for Weight Loss And Management</vt:lpstr>
      <vt:lpstr>CDC’s Recommended Strategies to Prevent Obesity</vt:lpstr>
      <vt:lpstr>CDC’s Recommended Strategies to Prevent Obesity</vt:lpstr>
      <vt:lpstr>CDC’s Recommended Strategies to Prevent Obesity</vt:lpstr>
      <vt:lpstr>CDC’s Recommended Strategies to Prevent Obesity</vt:lpstr>
      <vt:lpstr>References</vt:lpstr>
      <vt:lpstr>Assignment</vt:lpstr>
    </vt:vector>
  </TitlesOfParts>
  <Company>University of the West Indies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 Management</dc:title>
  <dc:creator>UWI Mona</dc:creator>
  <cp:lastModifiedBy>UWI Mona</cp:lastModifiedBy>
  <cp:revision>7</cp:revision>
  <dcterms:created xsi:type="dcterms:W3CDTF">2014-01-08T18:33:36Z</dcterms:created>
  <dcterms:modified xsi:type="dcterms:W3CDTF">2014-01-13T20:39:53Z</dcterms:modified>
</cp:coreProperties>
</file>